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7" r:id="rId5"/>
  </p:sldMasterIdLst>
  <p:notesMasterIdLst>
    <p:notesMasterId r:id="rId32"/>
  </p:notesMasterIdLst>
  <p:handoutMasterIdLst>
    <p:handoutMasterId r:id="rId33"/>
  </p:handoutMasterIdLst>
  <p:sldIdLst>
    <p:sldId id="293" r:id="rId6"/>
    <p:sldId id="298" r:id="rId7"/>
    <p:sldId id="299" r:id="rId8"/>
    <p:sldId id="300" r:id="rId9"/>
    <p:sldId id="301" r:id="rId10"/>
    <p:sldId id="302" r:id="rId11"/>
    <p:sldId id="303" r:id="rId12"/>
    <p:sldId id="304" r:id="rId13"/>
    <p:sldId id="323" r:id="rId14"/>
    <p:sldId id="306" r:id="rId15"/>
    <p:sldId id="307" r:id="rId16"/>
    <p:sldId id="308" r:id="rId17"/>
    <p:sldId id="309" r:id="rId18"/>
    <p:sldId id="310" r:id="rId19"/>
    <p:sldId id="311" r:id="rId20"/>
    <p:sldId id="312" r:id="rId21"/>
    <p:sldId id="313" r:id="rId22"/>
    <p:sldId id="315" r:id="rId23"/>
    <p:sldId id="316" r:id="rId24"/>
    <p:sldId id="324" r:id="rId25"/>
    <p:sldId id="317" r:id="rId26"/>
    <p:sldId id="319" r:id="rId27"/>
    <p:sldId id="320" r:id="rId28"/>
    <p:sldId id="321" r:id="rId29"/>
    <p:sldId id="322" r:id="rId30"/>
    <p:sldId id="297" r:id="rId31"/>
  </p:sldIdLst>
  <p:sldSz cx="16257588" cy="9144000"/>
  <p:notesSz cx="7010400" cy="92964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512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uillaume Brossar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6D7"/>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4" autoAdjust="0"/>
    <p:restoredTop sz="63390" autoAdjust="0"/>
  </p:normalViewPr>
  <p:slideViewPr>
    <p:cSldViewPr snapToGrid="0" snapToObjects="1">
      <p:cViewPr varScale="1">
        <p:scale>
          <a:sx n="65" d="100"/>
          <a:sy n="65" d="100"/>
        </p:scale>
        <p:origin x="-930" y="-102"/>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387C2776-B9DD-1946-9831-785CA23AC1F1}" type="datetime1">
              <a:rPr lang="en-US" smtClean="0"/>
              <a:t>5/20/2014</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3A1C7DD-7A43-8947-A922-8561F0BA9BCC}" type="datetime1">
              <a:rPr lang="en-US" smtClean="0"/>
              <a:t>5/20/2014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V1.0</a:t>
            </a:r>
          </a:p>
        </p:txBody>
      </p:sp>
      <p:sp>
        <p:nvSpPr>
          <p:cNvPr id="4" name="Slide Number Placeholder 3"/>
          <p:cNvSpPr>
            <a:spLocks noGrp="1"/>
          </p:cNvSpPr>
          <p:nvPr>
            <p:ph type="sldNum" sz="quarter" idx="10"/>
          </p:nvPr>
        </p:nvSpPr>
        <p:spPr/>
        <p:txBody>
          <a:bodyPr/>
          <a:lstStyle/>
          <a:p>
            <a:fld id="{73E9330B-B1DA-214B-A229-0CB8492B91A5}" type="slidenum">
              <a:rPr lang="en-US" smtClean="0"/>
              <a:t>1</a:t>
            </a:fld>
            <a:endParaRPr lang="en-US" dirty="0"/>
          </a:p>
        </p:txBody>
      </p:sp>
    </p:spTree>
    <p:extLst>
      <p:ext uri="{BB962C8B-B14F-4D97-AF65-F5344CB8AC3E}">
        <p14:creationId xmlns:p14="http://schemas.microsoft.com/office/powerpoint/2010/main" val="2870621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786443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endParaRPr lang="en-US" sz="1200" dirty="0" smtClean="0"/>
          </a:p>
          <a:p>
            <a:pPr defTabSz="828253">
              <a:defRPr/>
            </a:pPr>
            <a:endParaRPr lang="en-US" sz="1200" dirty="0" smtClean="0"/>
          </a:p>
          <a:p>
            <a:pPr defTabSz="828253">
              <a:defRPr/>
            </a:pPr>
            <a:r>
              <a:rPr lang="en-US" sz="1200" dirty="0" smtClean="0"/>
              <a:t>JSON </a:t>
            </a:r>
            <a:r>
              <a:rPr lang="en-US" sz="1200" dirty="0"/>
              <a:t>File</a:t>
            </a:r>
          </a:p>
          <a:p>
            <a:pPr marL="349415" indent="-349415" defTabSz="828253">
              <a:buFont typeface="Arial" pitchFamily="34" charset="0"/>
              <a:buChar char="•"/>
              <a:defRPr/>
            </a:pPr>
            <a:r>
              <a:rPr lang="en-US" sz="1200" dirty="0"/>
              <a:t>Describe all resources in the </a:t>
            </a:r>
            <a:r>
              <a:rPr lang="en-US" sz="1200" dirty="0" smtClean="0"/>
              <a:t>stack</a:t>
            </a:r>
          </a:p>
          <a:p>
            <a:pPr marL="349415" indent="-349415" defTabSz="828253">
              <a:buFont typeface="Arial" pitchFamily="34" charset="0"/>
              <a:buChar char="•"/>
              <a:defRPr/>
            </a:pPr>
            <a:endParaRPr lang="en-US" sz="1200" dirty="0"/>
          </a:p>
          <a:p>
            <a:pPr defTabSz="828253">
              <a:defRPr/>
            </a:pPr>
            <a:endParaRPr lang="en-US" sz="1200" dirty="0"/>
          </a:p>
          <a:p>
            <a:pPr defTabSz="828253">
              <a:defRPr/>
            </a:pPr>
            <a:r>
              <a:rPr lang="en-US" sz="1200" dirty="0"/>
              <a:t>Template generation</a:t>
            </a:r>
          </a:p>
          <a:p>
            <a:pPr marL="349415" indent="-349415" defTabSz="828253">
              <a:buFont typeface="Arial" pitchFamily="34" charset="0"/>
              <a:buChar char="•"/>
              <a:defRPr/>
            </a:pPr>
            <a:r>
              <a:rPr lang="en-US" sz="1200" dirty="0"/>
              <a:t>A need for a simpler representation with less duplication</a:t>
            </a:r>
          </a:p>
          <a:p>
            <a:pPr defTabSz="828253">
              <a:defRPr/>
            </a:pPr>
            <a:endParaRPr lang="en-US" sz="1200" dirty="0"/>
          </a:p>
          <a:p>
            <a:pPr defTabSz="828253">
              <a:defRPr/>
            </a:pPr>
            <a:r>
              <a:rPr lang="en-US" sz="1200" dirty="0"/>
              <a:t>Create and delete stack</a:t>
            </a:r>
          </a:p>
          <a:p>
            <a:pPr marL="349415" indent="-349415">
              <a:buFont typeface="Arial" pitchFamily="34" charset="0"/>
              <a:buChar char="•"/>
            </a:pPr>
            <a:r>
              <a:rPr lang="en-US" sz="1200" dirty="0"/>
              <a:t>Easy stack management</a:t>
            </a:r>
          </a:p>
          <a:p>
            <a:endParaRPr lang="en-US" sz="1200" dirty="0"/>
          </a:p>
          <a:p>
            <a:pPr defTabSz="828253">
              <a:defRPr/>
            </a:pPr>
            <a:r>
              <a:rPr lang="en-US" sz="1200" dirty="0"/>
              <a:t>Update existing stack</a:t>
            </a:r>
          </a:p>
          <a:p>
            <a:pPr marL="349415" indent="-349415">
              <a:buFont typeface="Arial" pitchFamily="34" charset="0"/>
              <a:buChar char="•"/>
            </a:pPr>
            <a:r>
              <a:rPr lang="en-US" sz="1200" dirty="0"/>
              <a:t>Amazing capability to analyze the difference and only update needed resource</a:t>
            </a:r>
          </a:p>
          <a:p>
            <a:pPr marL="349415" indent="-349415">
              <a:buFont typeface="Arial" pitchFamily="34" charset="0"/>
              <a:buChar char="•"/>
            </a:pPr>
            <a:r>
              <a:rPr lang="en-US" sz="1200" dirty="0"/>
              <a:t>Talk about rolling update for </a:t>
            </a:r>
            <a:r>
              <a:rPr lang="en-US" sz="1200" dirty="0" err="1"/>
              <a:t>AutoScaling</a:t>
            </a:r>
            <a:r>
              <a:rPr lang="en-US" sz="1200" dirty="0"/>
              <a:t> group</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2079027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Definition of the </a:t>
            </a:r>
            <a:r>
              <a:rPr lang="en-US" sz="1200" dirty="0" smtClean="0"/>
              <a:t>provisioning a machine</a:t>
            </a:r>
            <a:endParaRPr lang="en-US" sz="1200" dirty="0"/>
          </a:p>
          <a:p>
            <a:pPr marL="349415" indent="-349415">
              <a:buFontTx/>
              <a:buChar char="-"/>
            </a:pPr>
            <a:r>
              <a:rPr lang="en-US" sz="1200" dirty="0"/>
              <a:t>Configure a vanilla Linux machine to be ready to operate</a:t>
            </a:r>
          </a:p>
          <a:p>
            <a:pPr marL="349415" indent="-349415">
              <a:buFontTx/>
              <a:buChar char="-"/>
            </a:pPr>
            <a:endParaRPr lang="en-US" sz="1200" dirty="0"/>
          </a:p>
          <a:p>
            <a:r>
              <a:rPr lang="en-US" sz="1200" dirty="0"/>
              <a:t>Roles and </a:t>
            </a:r>
            <a:r>
              <a:rPr lang="en-US" sz="1200" dirty="0" smtClean="0"/>
              <a:t>Chef</a:t>
            </a:r>
          </a:p>
          <a:p>
            <a:r>
              <a:rPr lang="en-US" sz="1200" dirty="0" smtClean="0"/>
              <a:t>-</a:t>
            </a:r>
            <a:r>
              <a:rPr lang="en-US" sz="1200" baseline="0" dirty="0" smtClean="0"/>
              <a:t> </a:t>
            </a:r>
            <a:endParaRPr lang="en-US" sz="1200" dirty="0"/>
          </a:p>
          <a:p>
            <a:endParaRPr lang="en-US" sz="1200" dirty="0"/>
          </a:p>
          <a:p>
            <a:r>
              <a:rPr lang="en-US" sz="1200" dirty="0" smtClean="0"/>
              <a:t>Upstart</a:t>
            </a:r>
          </a:p>
          <a:p>
            <a:r>
              <a:rPr lang="en-US" sz="1200" dirty="0" smtClean="0"/>
              <a:t>-</a:t>
            </a:r>
            <a:r>
              <a:rPr lang="en-US" sz="1200" baseline="0" dirty="0" smtClean="0"/>
              <a:t> Helpful </a:t>
            </a:r>
            <a:r>
              <a:rPr lang="en-US" sz="1200" baseline="0" dirty="0" err="1" smtClean="0"/>
              <a:t>ubuntu</a:t>
            </a:r>
            <a:r>
              <a:rPr lang="en-US" sz="1200" baseline="0" dirty="0" smtClean="0"/>
              <a:t> tools to start and monitor a process. Restart node process ready fast after a crash.</a:t>
            </a:r>
            <a:endParaRPr lang="en-US" sz="1200" dirty="0"/>
          </a:p>
          <a:p>
            <a:pPr marL="349415" indent="-349415">
              <a:buFontTx/>
              <a:buChar char="-"/>
            </a:pPr>
            <a:endParaRPr lang="en-US" sz="1200" dirty="0"/>
          </a:p>
          <a:p>
            <a:r>
              <a:rPr lang="en-US" sz="1200" dirty="0"/>
              <a:t>Vagrant</a:t>
            </a:r>
          </a:p>
          <a:p>
            <a:pPr marL="349415" indent="-349415" defTabSz="828253">
              <a:buFontTx/>
              <a:buChar char="-"/>
              <a:defRPr/>
            </a:pPr>
            <a:r>
              <a:rPr lang="en-US" sz="1200" dirty="0"/>
              <a:t>Great way to quickly test Chef cookbooks</a:t>
            </a:r>
          </a:p>
          <a:p>
            <a:pPr marL="349415" indent="-349415" defTabSz="828253">
              <a:buFontTx/>
              <a:buChar char="-"/>
              <a:defRPr/>
            </a:pPr>
            <a:r>
              <a:rPr lang="en-US" sz="1200" dirty="0"/>
              <a:t>We had greater plan for Vagrant usage at the beginning but we only use it to test cookbooks.</a:t>
            </a:r>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1035240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Steps from a vanilla Ubuntu image to a machine running our service</a:t>
            </a:r>
          </a:p>
          <a:p>
            <a:endParaRPr lang="en-US" sz="1200" dirty="0"/>
          </a:p>
          <a:p>
            <a:r>
              <a:rPr lang="en-US" sz="1200" dirty="0"/>
              <a:t>Image</a:t>
            </a:r>
          </a:p>
          <a:p>
            <a:pPr marL="349415" indent="-349415">
              <a:buFont typeface="Arial" pitchFamily="34" charset="0"/>
              <a:buChar char="•"/>
            </a:pPr>
            <a:r>
              <a:rPr lang="en-US" sz="1200" dirty="0"/>
              <a:t>We choose to not start from a baked image because the provisioning time is still low 5 minutes.</a:t>
            </a:r>
          </a:p>
          <a:p>
            <a:pPr marL="349415" indent="-349415">
              <a:buFont typeface="Arial" pitchFamily="34" charset="0"/>
              <a:buChar char="•"/>
            </a:pPr>
            <a:r>
              <a:rPr lang="en-US" sz="1200" dirty="0"/>
              <a:t>We see image generation as an optimization.</a:t>
            </a:r>
          </a:p>
          <a:p>
            <a:endParaRPr lang="en-US" sz="1200"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4180817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Main Data</a:t>
            </a:r>
            <a:r>
              <a:rPr lang="en-US" sz="1200" baseline="0" dirty="0" smtClean="0"/>
              <a:t> Store is </a:t>
            </a:r>
            <a:r>
              <a:rPr lang="en-US" sz="1200" baseline="0" dirty="0" err="1" smtClean="0"/>
              <a:t>MongoDB</a:t>
            </a:r>
            <a:endParaRPr lang="en-US" sz="1200" baseline="0" dirty="0" smtClean="0"/>
          </a:p>
          <a:p>
            <a:r>
              <a:rPr lang="en-US" sz="1200" baseline="0" dirty="0" err="1" smtClean="0"/>
              <a:t>PostgreSQL</a:t>
            </a:r>
            <a:r>
              <a:rPr lang="en-US" sz="1200" baseline="0" dirty="0" smtClean="0"/>
              <a:t> on RDS for the mapping service</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4162740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Introduction</a:t>
            </a:r>
            <a:r>
              <a:rPr lang="en-US" sz="1200" baseline="0" dirty="0" smtClean="0"/>
              <a:t> to our </a:t>
            </a:r>
            <a:r>
              <a:rPr lang="en-US" sz="1200" baseline="0" dirty="0" err="1" smtClean="0"/>
              <a:t>MongoDB</a:t>
            </a:r>
            <a:r>
              <a:rPr lang="en-US" sz="1200" baseline="0" dirty="0" smtClean="0"/>
              <a:t> setup</a:t>
            </a:r>
          </a:p>
          <a:p>
            <a:pPr marL="171450" indent="-171450">
              <a:buFontTx/>
              <a:buChar char="-"/>
            </a:pPr>
            <a:r>
              <a:rPr lang="en-US" sz="1200" baseline="0" dirty="0" smtClean="0"/>
              <a:t>We use a replica set, will use </a:t>
            </a:r>
            <a:r>
              <a:rPr lang="en-US" sz="1200" baseline="0" dirty="0" err="1" smtClean="0"/>
              <a:t>sharding</a:t>
            </a:r>
            <a:r>
              <a:rPr lang="en-US" sz="1200" baseline="0" dirty="0" smtClean="0"/>
              <a:t> in the future when it will ne needed.</a:t>
            </a:r>
          </a:p>
          <a:p>
            <a:pPr marL="171450" indent="-171450">
              <a:buFontTx/>
              <a:buChar char="-"/>
            </a:pPr>
            <a:r>
              <a:rPr lang="en-US" sz="1200" baseline="0" dirty="0" smtClean="0"/>
              <a:t>We use three machines in different Amazon Availability zone</a:t>
            </a:r>
          </a:p>
          <a:p>
            <a:pPr marL="171450" indent="-171450">
              <a:buFontTx/>
              <a:buChar char="-"/>
            </a:pPr>
            <a:r>
              <a:rPr lang="en-US" sz="1200" baseline="0" dirty="0" smtClean="0"/>
              <a:t>We do the database backup by doing a EBS snapshot of one of the secondary machine</a:t>
            </a:r>
          </a:p>
          <a:p>
            <a:pPr marL="171450" indent="-171450">
              <a:buFontTx/>
              <a:buChar char="-"/>
            </a:pPr>
            <a:endParaRPr lang="en-US" sz="1200" baseline="0" dirty="0" smtClean="0"/>
          </a:p>
          <a:p>
            <a:pPr marL="0" indent="0">
              <a:buFontTx/>
              <a:buNone/>
            </a:pPr>
            <a:r>
              <a:rPr lang="en-US" sz="1200" baseline="0" dirty="0" smtClean="0"/>
              <a:t>For the logging database, no need for replica set or backup, not system critical but still annoying.</a:t>
            </a:r>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1931479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Provision</a:t>
            </a:r>
            <a:r>
              <a:rPr lang="en-US" sz="1200" baseline="0" dirty="0" smtClean="0"/>
              <a:t> </a:t>
            </a:r>
            <a:r>
              <a:rPr lang="en-US" sz="1200" baseline="0" dirty="0" err="1" smtClean="0"/>
              <a:t>Secondaries</a:t>
            </a:r>
            <a:endParaRPr lang="en-US" sz="1200" dirty="0" smtClean="0"/>
          </a:p>
          <a:p>
            <a:pPr marL="171450" indent="-171450">
              <a:buFontTx/>
              <a:buChar char="-"/>
            </a:pPr>
            <a:r>
              <a:rPr lang="en-US" sz="1200" dirty="0" smtClean="0"/>
              <a:t>Install Mongo</a:t>
            </a:r>
          </a:p>
          <a:p>
            <a:pPr marL="171450" indent="-171450">
              <a:buFontTx/>
              <a:buChar char="-"/>
            </a:pPr>
            <a:r>
              <a:rPr lang="en-US" sz="1200" dirty="0" smtClean="0"/>
              <a:t>Start Mongo</a:t>
            </a:r>
          </a:p>
          <a:p>
            <a:endParaRPr lang="en-US" sz="1200" dirty="0" smtClean="0"/>
          </a:p>
          <a:p>
            <a:r>
              <a:rPr lang="en-US" sz="1200" dirty="0" smtClean="0"/>
              <a:t>Provision Primary</a:t>
            </a:r>
          </a:p>
          <a:p>
            <a:pPr marL="171450" indent="-171450">
              <a:buFontTx/>
              <a:buChar char="-"/>
            </a:pPr>
            <a:r>
              <a:rPr lang="en-US" sz="1200" baseline="0" dirty="0" smtClean="0"/>
              <a:t>Install Mongo</a:t>
            </a:r>
          </a:p>
          <a:p>
            <a:pPr marL="171450" indent="-171450">
              <a:buFontTx/>
              <a:buChar char="-"/>
            </a:pPr>
            <a:endParaRPr lang="en-US" sz="1200" baseline="0" dirty="0" smtClean="0"/>
          </a:p>
          <a:p>
            <a:pPr marL="0" indent="0">
              <a:buFontTx/>
              <a:buNone/>
            </a:pPr>
            <a:r>
              <a:rPr lang="en-US" sz="1200" baseline="0" dirty="0" smtClean="0"/>
              <a:t>Restore Snapshot</a:t>
            </a:r>
          </a:p>
          <a:p>
            <a:pPr marL="0" indent="0">
              <a:buFontTx/>
              <a:buNone/>
            </a:pPr>
            <a:r>
              <a:rPr lang="en-US" sz="1200" baseline="0" dirty="0" smtClean="0"/>
              <a:t>- We start from an EBS Snapshot</a:t>
            </a:r>
            <a:endParaRPr lang="en-US" sz="1200" dirty="0" smtClean="0"/>
          </a:p>
          <a:p>
            <a:endParaRPr lang="en-US" sz="1200" dirty="0" smtClean="0"/>
          </a:p>
          <a:p>
            <a:r>
              <a:rPr lang="en-US" sz="1200" dirty="0" smtClean="0"/>
              <a:t>Initialize Replica Set</a:t>
            </a:r>
          </a:p>
          <a:p>
            <a:pPr marL="171450" indent="-171450">
              <a:buFontTx/>
              <a:buChar char="-"/>
            </a:pPr>
            <a:r>
              <a:rPr lang="en-US" sz="1200" dirty="0" smtClean="0"/>
              <a:t>Elect</a:t>
            </a:r>
            <a:r>
              <a:rPr lang="en-US" sz="1200" baseline="0" dirty="0" smtClean="0"/>
              <a:t> a new master, always the same</a:t>
            </a:r>
          </a:p>
          <a:p>
            <a:pPr marL="171450" indent="-171450">
              <a:buFontTx/>
              <a:buChar char="-"/>
            </a:pPr>
            <a:r>
              <a:rPr lang="en-US" sz="1200" baseline="0" dirty="0" smtClean="0"/>
              <a:t>Data replication from master to both secondary</a:t>
            </a:r>
          </a:p>
          <a:p>
            <a:pPr marL="171450" indent="-171450">
              <a:buFontTx/>
              <a:buChar char="-"/>
            </a:pPr>
            <a:endParaRPr lang="en-US" sz="1200" baseline="0" dirty="0" smtClean="0"/>
          </a:p>
          <a:p>
            <a:pPr marL="0" indent="0">
              <a:buFontTx/>
              <a:buNone/>
            </a:pPr>
            <a:r>
              <a:rPr lang="en-US" sz="1200" baseline="0" dirty="0" smtClean="0"/>
              <a:t>Data Migration</a:t>
            </a:r>
          </a:p>
          <a:p>
            <a:pPr marL="0" indent="0">
              <a:buFontTx/>
              <a:buNone/>
            </a:pPr>
            <a:r>
              <a:rPr lang="en-US" sz="1200" baseline="0" dirty="0" smtClean="0"/>
              <a:t>- Run a node.js application to upgrade the data as needed.</a:t>
            </a:r>
            <a:endParaRPr lang="en-US" sz="1200" dirty="0" smtClean="0"/>
          </a:p>
          <a:p>
            <a:endParaRPr lang="en-US" sz="1200" dirty="0" smtClean="0"/>
          </a:p>
          <a:p>
            <a:r>
              <a:rPr lang="en-US" sz="1200" dirty="0" smtClean="0"/>
              <a:t>Provision</a:t>
            </a:r>
            <a:r>
              <a:rPr lang="en-US" sz="1200" baseline="0" dirty="0" smtClean="0"/>
              <a:t> Service Stack</a:t>
            </a:r>
            <a:endParaRPr lang="en-US" sz="1200" dirty="0" smtClean="0"/>
          </a:p>
          <a:p>
            <a:endParaRPr lang="en-US" sz="1200" dirty="0" smtClean="0"/>
          </a:p>
          <a:p>
            <a:r>
              <a:rPr lang="en-US" sz="1200" dirty="0" smtClean="0"/>
              <a:t>Comments</a:t>
            </a:r>
          </a:p>
          <a:p>
            <a:r>
              <a:rPr lang="en-US" sz="1200" dirty="0" smtClean="0"/>
              <a:t>-</a:t>
            </a:r>
            <a:r>
              <a:rPr lang="en-US" sz="1200" baseline="0" dirty="0" smtClean="0"/>
              <a:t> Room for optimization take 30 minutes to be ready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444297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2121991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Stack family is a represented by a URL, the data evolve over time.</a:t>
            </a:r>
          </a:p>
          <a:p>
            <a:endParaRPr lang="en-US" sz="1200" dirty="0"/>
          </a:p>
          <a:p>
            <a:r>
              <a:rPr lang="en-US" sz="1200" dirty="0"/>
              <a:t>Each stack family has his own data, this allow to properly test data migration.</a:t>
            </a:r>
          </a:p>
          <a:p>
            <a:endParaRPr lang="en-US" sz="1200" dirty="0"/>
          </a:p>
          <a:p>
            <a:r>
              <a:rPr lang="en-US" sz="1200" dirty="0"/>
              <a:t>Seems obvious; but we delayed it a bit and it causes us issues.</a:t>
            </a:r>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4257390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For</a:t>
            </a:r>
            <a:r>
              <a:rPr lang="en-US" sz="1200"/>
              <a:t> us, Deployment and scaling is not just a matter of creating the stack in the cloud. It’s also about providing developers tools to be able </a:t>
            </a:r>
            <a:r>
              <a:rPr lang="en-US" sz="1200" smtClean="0"/>
              <a:t>to </a:t>
            </a:r>
            <a:r>
              <a:rPr lang="en-US" sz="1200" dirty="0"/>
              <a:t>manage</a:t>
            </a:r>
            <a:r>
              <a:rPr lang="en-US" sz="1200"/>
              <a:t> and control that scaling.</a:t>
            </a:r>
            <a:endParaRPr lang="en-US" sz="1200" dirty="0"/>
          </a:p>
          <a:p>
            <a:r>
              <a:rPr lang="en-US" sz="1200"/>
              <a:t>Amazon already offers a lot of tools and metrics at the instance level, but we soon found out we needed more information about the services themselves.</a:t>
            </a:r>
            <a:endParaRPr lang="en-US" sz="1200" dirty="0"/>
          </a:p>
          <a:p>
            <a:endParaRPr lang="en-US" sz="1200" dirty="0"/>
          </a:p>
          <a:p>
            <a:r>
              <a:rPr lang="en-US" sz="1200"/>
              <a:t>Early in the life of our product, we created a SysAdmin Portal</a:t>
            </a:r>
            <a:endParaRPr lang="en-US" sz="1200" dirty="0"/>
          </a:p>
          <a:p>
            <a:pPr marL="171450" indent="-171450">
              <a:buFont typeface="Arial" pitchFamily="34" charset="0"/>
              <a:buChar char="•"/>
            </a:pPr>
            <a:r>
              <a:rPr lang="en-US" sz="1200"/>
              <a:t>To know </a:t>
            </a:r>
            <a:r>
              <a:rPr lang="en-US" sz="1200" dirty="0"/>
              <a:t>the state of the stack and what happens in the past.</a:t>
            </a:r>
            <a:endParaRPr lang="en-US" sz="1200" dirty="0"/>
          </a:p>
          <a:p>
            <a:pPr marL="171450" indent="-171450">
              <a:buFont typeface="Arial" pitchFamily="34" charset="0"/>
              <a:buChar char="•"/>
            </a:pPr>
            <a:r>
              <a:rPr lang="en-US" sz="1200" smtClean="0"/>
              <a:t>Monitor </a:t>
            </a:r>
            <a:r>
              <a:rPr lang="en-US" sz="1200"/>
              <a:t>page </a:t>
            </a:r>
            <a:r>
              <a:rPr lang="en-US" sz="1200"/>
              <a:t>show</a:t>
            </a:r>
            <a:r>
              <a:rPr lang="en-US" sz="1200"/>
              <a:t> </a:t>
            </a:r>
            <a:r>
              <a:rPr lang="en-US" sz="1200" smtClean="0"/>
              <a:t>the </a:t>
            </a:r>
            <a:r>
              <a:rPr lang="en-US" sz="1200" dirty="0"/>
              <a:t>individual status of each services and his dependencies.</a:t>
            </a:r>
            <a:endParaRPr lang="en-US" sz="1200" dirty="0"/>
          </a:p>
          <a:p>
            <a:pPr marL="171450" indent="-171450">
              <a:buFont typeface="Arial" pitchFamily="34" charset="0"/>
              <a:buChar char="•"/>
            </a:pPr>
            <a:r>
              <a:rPr lang="en-US" sz="1200" dirty="0"/>
              <a:t>Dynamic</a:t>
            </a:r>
            <a:r>
              <a:rPr lang="en-US" sz="1200"/>
              <a:t> service logs</a:t>
            </a:r>
            <a:endParaRPr lang="en-US" sz="1200" dirty="0"/>
          </a:p>
          <a:p>
            <a:pPr marL="171450" indent="-171450">
              <a:buFont typeface="Arial" pitchFamily="34" charset="0"/>
              <a:buChar char="•"/>
            </a:pPr>
            <a:r>
              <a:rPr lang="en-US" sz="1200"/>
              <a:t>Tracing</a:t>
            </a:r>
            <a:endParaRPr lang="en-US" sz="1200" dirty="0"/>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a:t>
            </a:r>
            <a:r>
              <a:rPr lang="en-US" sz="1200"/>
              <a:t> January </a:t>
            </a:r>
            <a:r>
              <a:rPr lang="en-US" sz="1200" dirty="0"/>
              <a:t>2013, </a:t>
            </a:r>
            <a:r>
              <a:rPr lang="en-US" sz="1200"/>
              <a:t>M&amp;E </a:t>
            </a:r>
            <a:r>
              <a:rPr lang="en-US" sz="1200" dirty="0"/>
              <a:t>started</a:t>
            </a:r>
            <a:r>
              <a:rPr lang="en-US" sz="1200"/>
              <a:t> a new initiative named started a new initiative named Cloud Services</a:t>
            </a:r>
            <a:r>
              <a:rPr lang="en-US" sz="1200" dirty="0"/>
              <a:t>.</a:t>
            </a:r>
            <a:r>
              <a:rPr lang="en-US" sz="1200"/>
              <a:t> David and myself were part among the first member of that group. We were to be responsible, among other things, of the deployment of the stack. . David and myself were part among the first member of that group. We were to be responsible, among other things, of the deployment of the stack.</a:t>
            </a:r>
            <a:endParaRPr lang="en-US" sz="1200" dirty="0"/>
          </a:p>
          <a:p>
            <a:r>
              <a:rPr lang="en-US" sz="1200" dirty="0"/>
              <a:t>Our mission: </a:t>
            </a:r>
          </a:p>
          <a:p>
            <a:pPr marL="349415" indent="-349415">
              <a:buFontTx/>
              <a:buChar char="-"/>
            </a:pPr>
            <a:r>
              <a:rPr lang="en-US" sz="1200" dirty="0"/>
              <a:t>Open the Cloud to Artists and Managers using M&amp;E products</a:t>
            </a:r>
          </a:p>
          <a:p>
            <a:pPr marL="349415" indent="-349415">
              <a:buFontTx/>
              <a:buChar char="-"/>
            </a:pPr>
            <a:r>
              <a:rPr lang="en-US" sz="1200" dirty="0"/>
              <a:t>Empower our users with collaboration features</a:t>
            </a:r>
          </a:p>
          <a:p>
            <a:pPr marL="349415" indent="-349415">
              <a:buFontTx/>
              <a:buChar char="-"/>
            </a:pPr>
            <a:endParaRPr lang="en-US" sz="1200" dirty="0"/>
          </a:p>
          <a:p>
            <a:r>
              <a:rPr lang="en-US" sz="1200" dirty="0"/>
              <a:t>The Product:</a:t>
            </a:r>
          </a:p>
          <a:p>
            <a:pPr marL="349415" indent="-349415">
              <a:buFontTx/>
              <a:buChar char="-"/>
            </a:pPr>
            <a:r>
              <a:rPr lang="en-US" sz="1200" dirty="0"/>
              <a:t>Multi-segment team</a:t>
            </a:r>
          </a:p>
          <a:p>
            <a:pPr marL="349415" indent="-349415">
              <a:buFontTx/>
              <a:buChar char="-"/>
            </a:pPr>
            <a:r>
              <a:rPr lang="en-US" sz="1200" dirty="0"/>
              <a:t>In-DCC integration</a:t>
            </a:r>
          </a:p>
          <a:p>
            <a:pPr marL="349415" indent="-349415">
              <a:buFontTx/>
              <a:buChar char="-"/>
            </a:pPr>
            <a:r>
              <a:rPr lang="en-US" sz="1200" dirty="0"/>
              <a:t>Tray Application</a:t>
            </a:r>
          </a:p>
          <a:p>
            <a:pPr marL="349415" indent="-349415">
              <a:buFontTx/>
              <a:buChar char="-"/>
            </a:pPr>
            <a:r>
              <a:rPr lang="en-US" sz="1200" dirty="0"/>
              <a:t>Specialized Web Services</a:t>
            </a:r>
          </a:p>
          <a:p>
            <a:pPr marL="349415" indent="-349415">
              <a:buFontTx/>
              <a:buChar char="-"/>
            </a:pPr>
            <a:r>
              <a:rPr lang="en-US" sz="1200" dirty="0"/>
              <a:t>Core stack for inter-operability</a:t>
            </a:r>
          </a:p>
          <a:p>
            <a:endParaRPr lang="en-US" sz="1200" dirty="0"/>
          </a:p>
          <a:p>
            <a:r>
              <a:rPr lang="en-US" sz="1200" dirty="0"/>
              <a:t>Challenge:</a:t>
            </a:r>
          </a:p>
          <a:p>
            <a:pPr marL="349415" indent="-349415">
              <a:buFontTx/>
              <a:buChar char="-"/>
            </a:pPr>
            <a:r>
              <a:rPr lang="en-US" sz="1200" dirty="0"/>
              <a:t>Build a deployment process flexible enough to support deployment of a multi-segment product.</a:t>
            </a:r>
          </a:p>
          <a:p>
            <a:pPr marL="349415" indent="-349415">
              <a:buFontTx/>
              <a:buChar char="-"/>
            </a:pPr>
            <a:r>
              <a:rPr lang="en-US" sz="1200" dirty="0"/>
              <a:t>None of the products where precisely defined initially</a:t>
            </a:r>
          </a:p>
          <a:p>
            <a:pPr marL="349415" indent="-349415">
              <a:buFontTx/>
              <a:buChar char="-"/>
            </a:pP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3262013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It’s</a:t>
            </a:r>
            <a:r>
              <a:rPr lang="en-US" sz="1200"/>
              <a:t> important that developers have the feeling that they can rely on the logs.</a:t>
            </a:r>
            <a:endParaRPr lang="en-US" sz="1200" dirty="0"/>
          </a:p>
          <a:p>
            <a:pPr marL="171450" indent="-171450">
              <a:buFont typeface="Arial" pitchFamily="34" charset="0"/>
              <a:buChar char="•"/>
            </a:pPr>
            <a:r>
              <a:rPr lang="en-US" sz="1200"/>
              <a:t>Use at will</a:t>
            </a:r>
            <a:endParaRPr lang="en-US" sz="1200" dirty="0"/>
          </a:p>
          <a:p>
            <a:pPr marL="171450" indent="-171450">
              <a:buFont typeface="Arial" pitchFamily="34" charset="0"/>
              <a:buChar char="•"/>
            </a:pPr>
            <a:r>
              <a:rPr lang="en-US" sz="1200"/>
              <a:t>Will not slow the stack</a:t>
            </a:r>
            <a:endParaRPr lang="en-US" sz="1200" dirty="0"/>
          </a:p>
          <a:p>
            <a:pPr>
              <a:buFont typeface="Arial" pitchFamily="34" charset="0"/>
              <a:buNone/>
            </a:pPr>
            <a:endParaRPr lang="en-US" sz="1200" dirty="0"/>
          </a:p>
          <a:p>
            <a:r>
              <a:rPr lang="en-US" sz="1200"/>
              <a:t>To prevent logs from slowing down the system</a:t>
            </a:r>
            <a:endParaRPr lang="en-US" sz="1200" dirty="0"/>
          </a:p>
          <a:p>
            <a:pPr marL="171450" indent="-171450">
              <a:buFont typeface="Arial" pitchFamily="34" charset="0"/>
              <a:buChar char="•"/>
              <a:defRPr/>
            </a:pPr>
            <a:r>
              <a:rPr lang="en-US" sz="1200"/>
              <a:t>RabbitMQ </a:t>
            </a:r>
            <a:r>
              <a:rPr lang="en-US" sz="1200" smtClean="0"/>
              <a:t>queue </a:t>
            </a:r>
            <a:r>
              <a:rPr lang="en-US" sz="1200" dirty="0"/>
              <a:t>to control the flow of logs message in case of huge spikes.</a:t>
            </a:r>
          </a:p>
          <a:p>
            <a:pPr marL="171450" indent="-171450">
              <a:buFont typeface="Arial" pitchFamily="34" charset="0"/>
              <a:buChar char="•"/>
              <a:defRPr/>
            </a:pPr>
            <a:r>
              <a:rPr lang="en-US" sz="1200" dirty="0" err="1"/>
              <a:t>MongoDB</a:t>
            </a:r>
            <a:r>
              <a:rPr lang="en-US" sz="1200"/>
              <a:t> capped collection to limit the logs size</a:t>
            </a:r>
            <a:endParaRPr lang="en-US" sz="1200" dirty="0"/>
          </a:p>
          <a:p>
            <a:pPr marL="171450" indent="-171450">
              <a:buFont typeface="Arial" pitchFamily="34" charset="0"/>
              <a:buChar char="•"/>
              <a:defRPr/>
            </a:pPr>
            <a:endParaRPr lang="en-US" sz="1200" dirty="0"/>
          </a:p>
          <a:p>
            <a:pPr>
              <a:buFont typeface="Arial" pitchFamily="34" charset="0"/>
              <a:buNone/>
              <a:defRPr/>
            </a:pPr>
            <a:r>
              <a:rPr lang="en-US" sz="1200"/>
              <a:t>Different level of logs (fatal, error, warning, info)</a:t>
            </a:r>
            <a:endParaRPr lang="en-US" sz="1200" dirty="0"/>
          </a:p>
          <a:p>
            <a:pPr>
              <a:buFont typeface="Arial" pitchFamily="34" charset="0"/>
              <a:buNone/>
              <a:defRPr/>
            </a:pPr>
            <a:endParaRPr lang="en-US" sz="1200" dirty="0"/>
          </a:p>
          <a:p>
            <a:pPr>
              <a:buFont typeface="Arial" pitchFamily="34" charset="0"/>
              <a:buNone/>
              <a:defRPr/>
            </a:pPr>
            <a:r>
              <a:rPr lang="en-US" sz="1200"/>
              <a:t>Logger Watcher</a:t>
            </a:r>
            <a:endParaRPr lang="en-US" sz="1200" dirty="0"/>
          </a:p>
          <a:p>
            <a:pPr marL="171450" indent="-171450">
              <a:buFont typeface="Arial" pitchFamily="34" charset="0"/>
              <a:buChar char="•"/>
              <a:defRPr/>
            </a:pPr>
            <a:r>
              <a:rPr lang="en-US" sz="1200"/>
              <a:t>Notify SysAdmin when something unexpected happen</a:t>
            </a:r>
            <a:endParaRPr lang="en-US" sz="1200" dirty="0"/>
          </a:p>
          <a:p>
            <a:pPr marL="171450" indent="-171450">
              <a:buFont typeface="Arial" pitchFamily="34" charset="0"/>
              <a:buChar char="•"/>
              <a:defRPr/>
            </a:pPr>
            <a:r>
              <a:rPr lang="en-US" sz="1200"/>
              <a:t>Filter (level, service, poll interval)</a:t>
            </a:r>
            <a:endParaRPr lang="en-US" sz="1200" dirty="0"/>
          </a:p>
          <a:p>
            <a:pPr marL="171450" indent="-171450">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One</a:t>
            </a:r>
            <a:r>
              <a:rPr lang="en-US" sz="1200"/>
              <a:t> of the first service/tool we worked on.</a:t>
            </a:r>
            <a:endParaRPr lang="en-US" sz="1200" dirty="0"/>
          </a:p>
          <a:p>
            <a:r>
              <a:rPr lang="en-US" sz="1200"/>
              <a:t>Currently working on a refresh.</a:t>
            </a:r>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Built using the same architecture as logs.</a:t>
            </a:r>
          </a:p>
          <a:p>
            <a:endParaRPr lang="en-US" sz="1200" dirty="0"/>
          </a:p>
          <a:p>
            <a:r>
              <a:rPr lang="en-US" sz="1200" dirty="0"/>
              <a:t>Allow us to follow a request in the system, from the user through each services and back to the user.</a:t>
            </a:r>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r>
              <a:rPr lang="en-US" sz="1200" dirty="0"/>
              <a:t>In</a:t>
            </a:r>
            <a:r>
              <a:rPr lang="en-US" sz="1200"/>
              <a:t> the continuation of providing developers with tools, we worked on a set of scripts to help developers debugging their services.</a:t>
            </a:r>
            <a:endParaRPr lang="en-US" sz="1200" dirty="0"/>
          </a:p>
          <a:p>
            <a:pPr defTabSz="828253">
              <a:defRPr/>
            </a:pPr>
            <a:endParaRPr lang="en-US" sz="1200" dirty="0"/>
          </a:p>
          <a:p>
            <a:pPr defTabSz="828253">
              <a:defRPr/>
            </a:pPr>
            <a:r>
              <a:rPr lang="en-US" sz="1200"/>
              <a:t>We can basically access any services in </a:t>
            </a:r>
            <a:r>
              <a:rPr lang="en-US" sz="1200" smtClean="0"/>
              <a:t>the </a:t>
            </a:r>
            <a:r>
              <a:rPr lang="en-US" sz="1200"/>
              <a:t>stack </a:t>
            </a:r>
            <a:r>
              <a:rPr lang="en-US" sz="1200" dirty="0"/>
              <a:t>with</a:t>
            </a:r>
            <a:r>
              <a:rPr lang="en-US" sz="1200"/>
              <a:t> a simple command.</a:t>
            </a:r>
            <a:endParaRPr lang="en-US" sz="1200" dirty="0"/>
          </a:p>
          <a:p>
            <a:pPr marL="171450" indent="-171450" defTabSz="828253">
              <a:buFont typeface="Arial" pitchFamily="34" charset="0"/>
              <a:buChar char="•"/>
              <a:defRPr/>
            </a:pPr>
            <a:r>
              <a:rPr lang="en-US" sz="1200"/>
              <a:t>Create a tunnel to any </a:t>
            </a:r>
            <a:r>
              <a:rPr lang="en-US" sz="1200" smtClean="0"/>
              <a:t>instance</a:t>
            </a:r>
            <a:endParaRPr lang="en-US" sz="1200" dirty="0"/>
          </a:p>
          <a:p>
            <a:pPr marL="171450" indent="-171450" defTabSz="828253">
              <a:buFont typeface="Arial" pitchFamily="34" charset="0"/>
              <a:buChar char="•"/>
              <a:defRPr/>
            </a:pPr>
            <a:r>
              <a:rPr lang="en-US" sz="1200" dirty="0"/>
              <a:t>Tunnel</a:t>
            </a:r>
            <a:r>
              <a:rPr lang="en-US" sz="1200"/>
              <a:t> to MongoDB, allowing use of MongoDB admin tools like RoboMongo</a:t>
            </a:r>
            <a:endParaRPr lang="en-US" sz="1200" dirty="0"/>
          </a:p>
          <a:p>
            <a:pPr marL="171450" indent="-171450" defTabSz="828253">
              <a:buFont typeface="Arial" pitchFamily="34" charset="0"/>
              <a:buChar char="•"/>
              <a:defRPr/>
            </a:pPr>
            <a:r>
              <a:rPr lang="en-US" sz="1200" dirty="0"/>
              <a:t>Node.js</a:t>
            </a:r>
            <a:r>
              <a:rPr lang="en-US" sz="1200"/>
              <a:t> remote </a:t>
            </a:r>
            <a:r>
              <a:rPr lang="en-US" sz="1200" smtClean="0"/>
              <a:t>debugging</a:t>
            </a:r>
            <a:endParaRPr lang="en-US" sz="1200" dirty="0"/>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4232499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mtClean="0"/>
              <a:t>Deployment </a:t>
            </a:r>
            <a:r>
              <a:rPr lang="en-US" sz="1200" dirty="0"/>
              <a:t>from day 1</a:t>
            </a:r>
          </a:p>
          <a:p>
            <a:pPr marL="171450" indent="-171450">
              <a:buFont typeface="Arial" pitchFamily="34" charset="0"/>
              <a:buChar char="•"/>
            </a:pPr>
            <a:r>
              <a:rPr lang="en-US" sz="1200" dirty="0"/>
              <a:t>Working</a:t>
            </a:r>
            <a:r>
              <a:rPr lang="en-US" sz="1200"/>
              <a:t> on deployment from day 1 is a really good idea. You end up investing a lot of time in your deployment. You also makes mistake and identify workflow issue on usage, so the more you use it, the earlier you are going to identify and improve your process.</a:t>
            </a:r>
            <a:endParaRPr lang="en-US" sz="1200" dirty="0"/>
          </a:p>
          <a:p>
            <a:endParaRPr lang="en-US" sz="1200" dirty="0"/>
          </a:p>
          <a:p>
            <a:r>
              <a:rPr lang="en-US" sz="1200" dirty="0"/>
              <a:t>Investment </a:t>
            </a:r>
            <a:r>
              <a:rPr lang="en-US" sz="1200"/>
              <a:t>in </a:t>
            </a:r>
            <a:r>
              <a:rPr lang="en-US" sz="1200" dirty="0"/>
              <a:t>development/deployment</a:t>
            </a:r>
            <a:r>
              <a:rPr lang="en-US" sz="1200"/>
              <a:t> tools</a:t>
            </a:r>
            <a:endParaRPr lang="en-US" sz="1200" dirty="0"/>
          </a:p>
          <a:p>
            <a:pPr marL="171450" indent="-171450">
              <a:buFont typeface="Arial" pitchFamily="34" charset="0"/>
              <a:buChar char="•"/>
            </a:pPr>
            <a:r>
              <a:rPr lang="en-US" sz="1200"/>
              <a:t>Do not wait to hit a problem before putting tools in place. There is nothing worst than trying to resolve a problem </a:t>
            </a:r>
            <a:r>
              <a:rPr lang="en-US" sz="1200" smtClean="0"/>
              <a:t>blindly.</a:t>
            </a:r>
            <a:endParaRPr lang="en-US" sz="1200" dirty="0"/>
          </a:p>
          <a:p>
            <a:endParaRPr lang="en-US" sz="1200" dirty="0"/>
          </a:p>
          <a:p>
            <a:r>
              <a:rPr lang="en-US" sz="1200" dirty="0"/>
              <a:t>“Local” Deployment</a:t>
            </a:r>
          </a:p>
          <a:p>
            <a:pPr marL="171450" indent="-171450">
              <a:buFont typeface="Arial" pitchFamily="34" charset="0"/>
              <a:buChar char="•"/>
            </a:pPr>
            <a:r>
              <a:rPr lang="en-US" sz="1200" dirty="0"/>
              <a:t>Vagrant</a:t>
            </a:r>
            <a:endParaRPr lang="en-US" sz="1200" dirty="0"/>
          </a:p>
          <a:p>
            <a:pPr marL="171450" indent="-171450">
              <a:buFont typeface="Arial" pitchFamily="34" charset="0"/>
              <a:buChar char="•"/>
            </a:pPr>
            <a:r>
              <a:rPr lang="en-US" sz="1200" dirty="0"/>
              <a:t>Cross-platform technology</a:t>
            </a:r>
            <a:endParaRPr lang="en-US" sz="1200" dirty="0"/>
          </a:p>
          <a:p>
            <a:pPr marL="171450" indent="-171450">
              <a:buFont typeface="Arial" pitchFamily="34" charset="0"/>
              <a:buChar char="•"/>
            </a:pPr>
            <a:r>
              <a:rPr lang="en-US" sz="1200" dirty="0"/>
              <a:t>“Full” JavaScript stack</a:t>
            </a:r>
          </a:p>
          <a:p>
            <a:pPr marL="349415" indent="-349415">
              <a:buFontTx/>
              <a:buChar char="-"/>
            </a:pPr>
            <a:endParaRPr lang="en-US" sz="1200" dirty="0"/>
          </a:p>
          <a:p>
            <a:pPr>
              <a:defRPr/>
            </a:pPr>
            <a:r>
              <a:rPr lang="en-US" sz="1200"/>
              <a:t>Shared Configuration (nconf)</a:t>
            </a:r>
            <a:endParaRPr lang="en-US" sz="1200" dirty="0"/>
          </a:p>
          <a:p>
            <a:pPr marL="171450" indent="-171450">
              <a:buFont typeface="Arial" pitchFamily="34" charset="0"/>
              <a:buChar char="•"/>
              <a:defRPr/>
            </a:pPr>
            <a:r>
              <a:rPr lang="en-US" sz="1200"/>
              <a:t>Services often needs information about other services, like IP addresses, API entry-points, keys, etc. Using a configuration mechanism is a good way to share that knowledge. It allows for different configuration in development vs. production and to configure the services on-the-go. We choose nconf, a hierarchical NodeJS configuration, and we recommend it greatly.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1399092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Chef </a:t>
            </a:r>
            <a:r>
              <a:rPr lang="en-US" sz="1200" dirty="0"/>
              <a:t>is</a:t>
            </a:r>
            <a:r>
              <a:rPr lang="en-US" sz="1200"/>
              <a:t> a very powerful tool. There are cookbooks for almost everything, and they are usually of good quality. However, it is a complex tool. Ruby is an exotic language most programmers are not acustom to. But most of the complexity comes from the Chef Server</a:t>
            </a:r>
            <a:r>
              <a:rPr lang="en-US" sz="1200" dirty="0"/>
              <a:t>.</a:t>
            </a:r>
            <a:r>
              <a:rPr lang="en-US" sz="1200"/>
              <a:t> We are considering a setup using only Chef Solo to simplify our deployment. </a:t>
            </a:r>
            <a:endParaRPr lang="en-US" sz="1200" dirty="0"/>
          </a:p>
          <a:p>
            <a:pPr marL="171450" indent="-171450">
              <a:buFont typeface="Arial" pitchFamily="34" charset="0"/>
              <a:buChar char="•"/>
            </a:pPr>
            <a:r>
              <a:rPr lang="en-US" sz="1200" dirty="0"/>
              <a:t>Complex</a:t>
            </a:r>
            <a:endParaRPr lang="en-US" sz="1200" dirty="0"/>
          </a:p>
          <a:p>
            <a:pPr marL="171450" indent="-171450">
              <a:buFont typeface="Arial" pitchFamily="34" charset="0"/>
              <a:buChar char="•"/>
            </a:pPr>
            <a:r>
              <a:rPr lang="en-US" sz="1200" dirty="0"/>
              <a:t>Not used at its full potential as other tools gave us the same feature set</a:t>
            </a:r>
            <a:endParaRPr lang="en-US" sz="1200" dirty="0"/>
          </a:p>
          <a:p>
            <a:pPr marL="171450" indent="-171450">
              <a:buFont typeface="Arial" pitchFamily="34" charset="0"/>
              <a:buChar char="•"/>
            </a:pPr>
            <a:r>
              <a:rPr lang="en-US" sz="1200" dirty="0"/>
              <a:t>Consider packer (with chef solo only)</a:t>
            </a:r>
            <a:endParaRPr lang="en-US" sz="1200" dirty="0"/>
          </a:p>
          <a:p>
            <a:endParaRPr lang="en-US" sz="1200" dirty="0"/>
          </a:p>
          <a:p>
            <a:r>
              <a:rPr lang="en-US" sz="1200" dirty="0"/>
              <a:t>Cloud Formation template generation abstraction</a:t>
            </a:r>
          </a:p>
          <a:p>
            <a:pPr marL="171450" indent="-171450">
              <a:buFont typeface="Arial" pitchFamily="34" charset="0"/>
              <a:buChar char="•"/>
            </a:pPr>
            <a:r>
              <a:rPr lang="en-US" sz="1200"/>
              <a:t>From</a:t>
            </a:r>
            <a:r>
              <a:rPr lang="en-US" sz="1200"/>
              <a:t> </a:t>
            </a:r>
            <a:r>
              <a:rPr lang="en-US" sz="1200" smtClean="0"/>
              <a:t>the </a:t>
            </a:r>
            <a:r>
              <a:rPr lang="en-US" sz="1200" dirty="0"/>
              <a:t>start</a:t>
            </a:r>
            <a:r>
              <a:rPr lang="en-US" sz="1200"/>
              <a:t>, we identified that this was going to be an issue</a:t>
            </a:r>
            <a:r>
              <a:rPr lang="en-US" sz="1200" dirty="0"/>
              <a:t>.</a:t>
            </a:r>
            <a:r>
              <a:rPr lang="en-US" sz="1200"/>
              <a:t> We are using </a:t>
            </a:r>
            <a:r>
              <a:rPr lang="en-US" sz="1200" smtClean="0"/>
              <a:t>Mustache </a:t>
            </a:r>
            <a:r>
              <a:rPr lang="en-US" sz="1200" dirty="0"/>
              <a:t>templates</a:t>
            </a:r>
            <a:r>
              <a:rPr lang="en-US" sz="1200"/>
              <a:t> to generate our templates. It turns out it is not </a:t>
            </a:r>
            <a:r>
              <a:rPr lang="en-US" sz="1200" dirty="0"/>
              <a:t>the right tool to </a:t>
            </a:r>
            <a:r>
              <a:rPr lang="en-US" sz="1200"/>
              <a:t>do that</a:t>
            </a:r>
            <a:r>
              <a:rPr lang="en-US" sz="1200" dirty="0"/>
              <a:t>.</a:t>
            </a:r>
            <a:r>
              <a:rPr lang="en-US" sz="1200"/>
              <a:t> Mustache is a logic-less, and we would have needed logic. Handlebars would have been more suited to the task.</a:t>
            </a:r>
            <a:endParaRPr lang="en-US" sz="1200" dirty="0"/>
          </a:p>
          <a:p>
            <a:pPr marL="171450" indent="-171450">
              <a:buFont typeface="Arial" pitchFamily="34" charset="0"/>
              <a:buChar char="•"/>
            </a:pPr>
            <a:endParaRPr lang="en-US" sz="1200" dirty="0"/>
          </a:p>
          <a:p>
            <a:r>
              <a:rPr lang="en-US" sz="1200" dirty="0" err="1"/>
              <a:t>Npm</a:t>
            </a:r>
            <a:r>
              <a:rPr lang="en-US" sz="1200" dirty="0"/>
              <a:t> registry</a:t>
            </a:r>
          </a:p>
          <a:p>
            <a:r>
              <a:rPr lang="en-US" sz="1200" dirty="0"/>
              <a:t>We</a:t>
            </a:r>
            <a:r>
              <a:rPr lang="en-US" sz="1200"/>
              <a:t> correctly </a:t>
            </a:r>
            <a:r>
              <a:rPr lang="en-US" sz="1200" smtClean="0"/>
              <a:t>decoupled </a:t>
            </a:r>
            <a:r>
              <a:rPr lang="en-US" sz="1200" dirty="0"/>
              <a:t>deployment from </a:t>
            </a:r>
            <a:r>
              <a:rPr lang="en-US" sz="1200" err="1"/>
              <a:t>npm</a:t>
            </a:r>
            <a:r>
              <a:rPr lang="en-US" sz="1200"/>
              <a:t> registry</a:t>
            </a:r>
            <a:r>
              <a:rPr lang="en-US" sz="1200" dirty="0"/>
              <a:t>,</a:t>
            </a:r>
            <a:r>
              <a:rPr lang="en-US" sz="1200"/>
              <a:t> and that solidified our deployment process. From a development perspective, however, there is still room for improvement.</a:t>
            </a:r>
            <a:endParaRPr lang="en-US" sz="1200" dirty="0"/>
          </a:p>
          <a:p>
            <a:pPr marL="171450" indent="-171450">
              <a:buFont typeface="Arial" pitchFamily="34" charset="0"/>
              <a:buChar char="•"/>
            </a:pPr>
            <a:r>
              <a:rPr lang="en-US" sz="1200" dirty="0" err="1"/>
              <a:t>Git</a:t>
            </a:r>
            <a:r>
              <a:rPr lang="en-US" sz="1200" dirty="0"/>
              <a:t> protocol for node modules works, but it is slow + not reliable</a:t>
            </a:r>
            <a:endParaRPr lang="en-US" sz="1200" dirty="0"/>
          </a:p>
          <a:p>
            <a:pPr marL="171450" indent="-171450">
              <a:buFont typeface="Arial" pitchFamily="34" charset="0"/>
              <a:buChar char="•"/>
            </a:pPr>
            <a:r>
              <a:rPr lang="en-US" sz="1200" dirty="0"/>
              <a:t>Fetching from </a:t>
            </a:r>
            <a:r>
              <a:rPr lang="en-US" sz="1200" dirty="0" err="1"/>
              <a:t>npm</a:t>
            </a:r>
            <a:r>
              <a:rPr lang="en-US" sz="1200" dirty="0"/>
              <a:t> is not fast</a:t>
            </a:r>
            <a:endParaRPr lang="en-US" sz="1200" dirty="0"/>
          </a:p>
          <a:p>
            <a:pPr marL="171450" indent="-171450">
              <a:buFont typeface="Arial" pitchFamily="34" charset="0"/>
              <a:buChar char="•"/>
            </a:pPr>
            <a:r>
              <a:rPr lang="en-US" sz="1200" dirty="0"/>
              <a:t>Private </a:t>
            </a:r>
            <a:r>
              <a:rPr lang="en-US" sz="1200" dirty="0" err="1"/>
              <a:t>npm</a:t>
            </a:r>
            <a:r>
              <a:rPr lang="en-US" sz="1200" dirty="0"/>
              <a:t> registry would be preferable</a:t>
            </a:r>
            <a:endParaRPr lang="en-US" sz="1200" dirty="0"/>
          </a:p>
          <a:p>
            <a:pPr marL="171450" indent="-171450">
              <a:buFont typeface="Arial" pitchFamily="34" charset="0"/>
              <a:buChar char="•"/>
            </a:pPr>
            <a:r>
              <a:rPr lang="en-US" sz="1200" dirty="0"/>
              <a:t>Middle-ground solution with </a:t>
            </a:r>
            <a:r>
              <a:rPr lang="en-US" sz="1200" dirty="0" err="1"/>
              <a:t>npm</a:t>
            </a:r>
            <a:r>
              <a:rPr lang="en-US" sz="1200" dirty="0"/>
              <a:t> lazy, workspace</a:t>
            </a:r>
            <a:endParaRPr lang="en-US" sz="1200" dirty="0"/>
          </a:p>
          <a:p>
            <a:pPr marL="1177668" lvl="1" indent="-349415">
              <a:buFontTx/>
              <a:buChar char="-"/>
            </a:pPr>
            <a:endParaRPr lang="en-US" sz="1200" dirty="0"/>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212029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26</a:t>
            </a:fld>
            <a:endParaRPr lang="en-US" dirty="0"/>
          </a:p>
        </p:txBody>
      </p:sp>
    </p:spTree>
    <p:extLst>
      <p:ext uri="{BB962C8B-B14F-4D97-AF65-F5344CB8AC3E}">
        <p14:creationId xmlns:p14="http://schemas.microsoft.com/office/powerpoint/2010/main" val="4123494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Easy Deployment</a:t>
            </a:r>
          </a:p>
          <a:p>
            <a:pPr marL="349415" indent="-349415">
              <a:buFontTx/>
              <a:buChar char="-"/>
            </a:pPr>
            <a:r>
              <a:rPr lang="en-US" sz="1200" dirty="0"/>
              <a:t>Sync and run script</a:t>
            </a:r>
          </a:p>
          <a:p>
            <a:endParaRPr lang="en-US" sz="1200" dirty="0"/>
          </a:p>
          <a:p>
            <a:r>
              <a:rPr lang="en-US" sz="1200" dirty="0"/>
              <a:t>Deployment as code</a:t>
            </a:r>
          </a:p>
          <a:p>
            <a:pPr marL="349415" indent="-349415">
              <a:buFontTx/>
              <a:buChar char="-"/>
            </a:pPr>
            <a:r>
              <a:rPr lang="en-US" sz="1200" dirty="0"/>
              <a:t>Sync branch and deploy (source control)</a:t>
            </a:r>
          </a:p>
          <a:p>
            <a:endParaRPr lang="en-US" sz="1200" dirty="0"/>
          </a:p>
          <a:p>
            <a:r>
              <a:rPr lang="en-US" sz="1200" dirty="0"/>
              <a:t>Small pieces to build something big</a:t>
            </a:r>
          </a:p>
          <a:p>
            <a:endParaRPr lang="en-US" sz="1200" dirty="0"/>
          </a:p>
          <a:p>
            <a:r>
              <a:rPr lang="en-US" sz="1200" dirty="0"/>
              <a:t>“Developer-centric” environment</a:t>
            </a:r>
          </a:p>
          <a:p>
            <a:endParaRPr lang="en-US" sz="1200" dirty="0"/>
          </a:p>
          <a:p>
            <a:r>
              <a:rPr lang="en-US" sz="1200" dirty="0"/>
              <a:t>Development to be deployment agnostic</a:t>
            </a:r>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2546067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At the beginning, we didn’t knew much about the final architecture of the system.</a:t>
            </a:r>
          </a:p>
          <a:p>
            <a:r>
              <a:rPr lang="en-US" sz="1200" dirty="0"/>
              <a:t>What we knew </a:t>
            </a:r>
          </a:p>
          <a:p>
            <a:pPr marL="349415" indent="-349415">
              <a:buFontTx/>
              <a:buChar char="-"/>
            </a:pPr>
            <a:r>
              <a:rPr lang="en-US" sz="1200" dirty="0"/>
              <a:t>The stack would be composed of many services.</a:t>
            </a:r>
          </a:p>
          <a:p>
            <a:pPr marL="349415" indent="-349415">
              <a:buFontTx/>
              <a:buChar char="-"/>
            </a:pPr>
            <a:r>
              <a:rPr lang="en-US" sz="1200" dirty="0"/>
              <a:t>Services would need to be scalable.</a:t>
            </a:r>
          </a:p>
          <a:p>
            <a:pPr marL="349415" indent="-349415">
              <a:buFontTx/>
              <a:buChar char="-"/>
            </a:pPr>
            <a:r>
              <a:rPr lang="en-US" sz="1200" dirty="0"/>
              <a:t>Configuration would change regularly.</a:t>
            </a:r>
          </a:p>
          <a:p>
            <a:endParaRPr lang="en-US" sz="1200" dirty="0"/>
          </a:p>
          <a:p>
            <a:r>
              <a:rPr lang="en-US" sz="1200" dirty="0"/>
              <a:t>From deploying services, our mind set changed to deploying a set of instances, playing one or many roles</a:t>
            </a:r>
          </a:p>
          <a:p>
            <a:r>
              <a:rPr lang="en-US" sz="1200" dirty="0"/>
              <a:t>Dynamic </a:t>
            </a:r>
            <a:r>
              <a:rPr lang="en-US" sz="1200" dirty="0" err="1"/>
              <a:t>Layouting</a:t>
            </a:r>
            <a:r>
              <a:rPr lang="en-US" sz="1200" dirty="0"/>
              <a:t> of Roles</a:t>
            </a:r>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58042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Another thing we knew from the start was that our stack would be build around Node.js</a:t>
            </a:r>
          </a:p>
          <a:p>
            <a:endParaRPr lang="en-US" sz="1200" dirty="0"/>
          </a:p>
          <a:p>
            <a:r>
              <a:rPr lang="en-US" sz="1200" dirty="0"/>
              <a:t>How does Node.js tinted the architecture:</a:t>
            </a:r>
          </a:p>
          <a:p>
            <a:pPr marL="349415" indent="-349415">
              <a:buFontTx/>
              <a:buChar char="-"/>
            </a:pPr>
            <a:r>
              <a:rPr lang="en-US" sz="1200" dirty="0"/>
              <a:t>Not much dependencies</a:t>
            </a:r>
          </a:p>
          <a:p>
            <a:pPr marL="349415" indent="-349415">
              <a:buFontTx/>
              <a:buChar char="-"/>
            </a:pPr>
            <a:r>
              <a:rPr lang="en-US" sz="1200" dirty="0"/>
              <a:t>Encourage development of small services</a:t>
            </a:r>
          </a:p>
          <a:p>
            <a:pPr marL="349415" indent="-349415">
              <a:buFontTx/>
              <a:buChar char="-"/>
            </a:pPr>
            <a:r>
              <a:rPr lang="en-US" sz="1200" dirty="0"/>
              <a:t>Reusable modules</a:t>
            </a:r>
          </a:p>
          <a:p>
            <a:pPr marL="349415" indent="-349415">
              <a:buFontTx/>
              <a:buChar char="-"/>
            </a:pPr>
            <a:r>
              <a:rPr lang="en-US" sz="1200" dirty="0"/>
              <a:t>Web Storage (</a:t>
            </a:r>
            <a:r>
              <a:rPr lang="en-US" sz="1200" dirty="0" err="1"/>
              <a:t>npm</a:t>
            </a:r>
            <a:r>
              <a:rPr lang="en-US" sz="1200" dirty="0"/>
              <a:t> registry, </a:t>
            </a:r>
            <a:r>
              <a:rPr lang="en-US" sz="1200" dirty="0" err="1"/>
              <a:t>Git</a:t>
            </a:r>
            <a:r>
              <a:rPr lang="en-US" sz="1200" dirty="0"/>
              <a:t>)</a:t>
            </a:r>
          </a:p>
          <a:p>
            <a:pPr marL="349415" indent="-349415">
              <a:buFontTx/>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2524897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third fixed variable in our setup was that the stack would be deployed on Amazon.</a:t>
            </a:r>
          </a:p>
          <a:p>
            <a:r>
              <a:rPr lang="en-US" sz="1200" dirty="0"/>
              <a:t>What a great news. Amazon offers a multitude of tools that makes developers life easier:</a:t>
            </a:r>
          </a:p>
          <a:p>
            <a:endParaRPr lang="en-US" sz="1200" dirty="0"/>
          </a:p>
          <a:p>
            <a:r>
              <a:rPr lang="en-US" sz="1200" dirty="0"/>
              <a:t>Deployment</a:t>
            </a:r>
          </a:p>
          <a:p>
            <a:pPr marL="349415" indent="-349415">
              <a:buFontTx/>
              <a:buChar char="-"/>
            </a:pPr>
            <a:r>
              <a:rPr lang="en-US" sz="1200" dirty="0"/>
              <a:t>Cloud Formation</a:t>
            </a:r>
          </a:p>
          <a:p>
            <a:endParaRPr lang="en-US" sz="1200" dirty="0"/>
          </a:p>
          <a:p>
            <a:r>
              <a:rPr lang="en-US" sz="1200" dirty="0"/>
              <a:t>Scaling</a:t>
            </a:r>
          </a:p>
          <a:p>
            <a:pPr marL="349415" indent="-349415">
              <a:buFontTx/>
              <a:buChar char="-"/>
            </a:pPr>
            <a:r>
              <a:rPr lang="en-US" sz="1200" dirty="0"/>
              <a:t>Elastic Load Balancers</a:t>
            </a:r>
          </a:p>
          <a:p>
            <a:pPr marL="349415" indent="-349415">
              <a:buFontTx/>
              <a:buChar char="-"/>
            </a:pPr>
            <a:r>
              <a:rPr lang="en-US" sz="1200" dirty="0"/>
              <a:t>Auto-Scaling Groups</a:t>
            </a:r>
          </a:p>
          <a:p>
            <a:endParaRPr lang="en-US" sz="1200" dirty="0"/>
          </a:p>
          <a:p>
            <a:r>
              <a:rPr lang="en-US" sz="1200" dirty="0"/>
              <a:t>Security</a:t>
            </a:r>
          </a:p>
          <a:p>
            <a:pPr marL="349415" indent="-349415">
              <a:buFontTx/>
              <a:buChar char="-"/>
            </a:pPr>
            <a:r>
              <a:rPr lang="en-US" sz="1200" dirty="0"/>
              <a:t>Private stack</a:t>
            </a:r>
          </a:p>
          <a:p>
            <a:pPr marL="349415" indent="-349415">
              <a:buFontTx/>
              <a:buChar char="-"/>
            </a:pPr>
            <a:r>
              <a:rPr lang="en-US" sz="1200" dirty="0"/>
              <a:t>Services vs. DB Stack</a:t>
            </a:r>
          </a:p>
          <a:p>
            <a:pPr marL="349415" indent="-349415">
              <a:buFontTx/>
              <a:buChar char="-"/>
            </a:pPr>
            <a:endParaRPr lang="en-US" sz="1200" dirty="0"/>
          </a:p>
          <a:p>
            <a:r>
              <a:rPr lang="en-US" sz="1200" dirty="0" err="1"/>
              <a:t>DNSing</a:t>
            </a:r>
            <a:endParaRPr lang="en-US" sz="1200" dirty="0"/>
          </a:p>
          <a:p>
            <a:pPr marL="349415" indent="-349415">
              <a:buFontTx/>
              <a:buChar char="-"/>
            </a:pPr>
            <a:r>
              <a:rPr lang="en-US" sz="1200" dirty="0"/>
              <a:t>Route 53</a:t>
            </a:r>
          </a:p>
          <a:p>
            <a:pPr marL="349415" indent="-349415">
              <a:buFontTx/>
              <a:buChar char="-"/>
            </a:pPr>
            <a:r>
              <a:rPr lang="en-US" sz="1200" dirty="0"/>
              <a:t>NAT Instance</a:t>
            </a:r>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627207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Everything in source control</a:t>
            </a:r>
          </a:p>
          <a:p>
            <a:endParaRPr lang="en-US" sz="1200" dirty="0"/>
          </a:p>
          <a:p>
            <a:pPr defTabSz="828253">
              <a:defRPr/>
            </a:pPr>
            <a:r>
              <a:rPr lang="en-US" sz="1200" dirty="0"/>
              <a:t>Sync and deploy</a:t>
            </a:r>
          </a:p>
          <a:p>
            <a:endParaRPr lang="en-US" sz="1200" dirty="0"/>
          </a:p>
          <a:p>
            <a:pPr defTabSz="828253">
              <a:defRPr/>
            </a:pPr>
            <a:r>
              <a:rPr lang="en-US" sz="1200" dirty="0"/>
              <a:t>Use a different repository from the code</a:t>
            </a:r>
          </a:p>
          <a:p>
            <a:pPr marL="171450" indent="-171450" defTabSz="828253">
              <a:buFont typeface="Arial" pitchFamily="34" charset="0"/>
              <a:buChar char="•"/>
              <a:defRPr/>
            </a:pPr>
            <a:r>
              <a:rPr lang="en-US" sz="1200"/>
              <a:t>Code</a:t>
            </a:r>
            <a:r>
              <a:rPr lang="en-US" sz="1200"/>
              <a:t> and deployment don’t evolve at the same speed</a:t>
            </a:r>
            <a:endParaRPr lang="en-US" sz="1200" dirty="0"/>
          </a:p>
          <a:p>
            <a:endParaRPr lang="en-US" sz="1200" dirty="0"/>
          </a:p>
          <a:p>
            <a:pPr defTabSz="828253">
              <a:defRPr/>
            </a:pPr>
            <a:r>
              <a:rPr lang="en-US" sz="1200" dirty="0"/>
              <a:t>Branch and tag in deployment repository</a:t>
            </a:r>
          </a:p>
          <a:p>
            <a:pPr marL="349415" indent="-349415">
              <a:buFont typeface="Arial" pitchFamily="34" charset="0"/>
              <a:buChar char="•"/>
            </a:pPr>
            <a:r>
              <a:rPr lang="en-US" sz="1200" dirty="0"/>
              <a:t>Release management like for the code</a:t>
            </a: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1142619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Introduction</a:t>
            </a:r>
          </a:p>
          <a:p>
            <a:pPr marL="171450" indent="-171450">
              <a:buFont typeface="Arial" pitchFamily="34" charset="0"/>
              <a:buChar char="•"/>
            </a:pPr>
            <a:r>
              <a:rPr lang="en-US" sz="1200" dirty="0" smtClean="0"/>
              <a:t>Create a package ready for deployment</a:t>
            </a:r>
          </a:p>
          <a:p>
            <a:pPr marL="171450" indent="-171450">
              <a:buFont typeface="Arial" pitchFamily="34" charset="0"/>
              <a:buChar char="•"/>
            </a:pPr>
            <a:r>
              <a:rPr lang="en-US" sz="1200" dirty="0" smtClean="0"/>
              <a:t>Break dependency</a:t>
            </a:r>
            <a:r>
              <a:rPr lang="en-US" sz="1200" baseline="0" dirty="0" smtClean="0"/>
              <a:t> from </a:t>
            </a:r>
            <a:r>
              <a:rPr lang="en-US" sz="1200" baseline="0" dirty="0" err="1" smtClean="0"/>
              <a:t>npm</a:t>
            </a:r>
            <a:r>
              <a:rPr lang="en-US" sz="1200" baseline="0" dirty="0" smtClean="0"/>
              <a:t> registry and </a:t>
            </a:r>
            <a:r>
              <a:rPr lang="en-US" sz="1200" baseline="0" dirty="0" err="1" smtClean="0"/>
              <a:t>git</a:t>
            </a:r>
            <a:r>
              <a:rPr lang="en-US" sz="1200" baseline="0" dirty="0" smtClean="0"/>
              <a:t> Autodesk</a:t>
            </a:r>
          </a:p>
          <a:p>
            <a:pPr marL="171450" indent="-171450">
              <a:buFont typeface="Arial" pitchFamily="34" charset="0"/>
              <a:buChar char="•"/>
            </a:pPr>
            <a:r>
              <a:rPr lang="en-US" sz="1200" baseline="0" dirty="0" smtClean="0"/>
              <a:t>Faster to deploy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779366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Install</a:t>
            </a:r>
            <a:endParaRPr lang="en-US" sz="1200" dirty="0"/>
          </a:p>
          <a:p>
            <a:pPr marL="349415" indent="-349415">
              <a:buFont typeface="Arial" pitchFamily="34" charset="0"/>
              <a:buChar char="•"/>
            </a:pPr>
            <a:r>
              <a:rPr lang="en-US" sz="1200" dirty="0"/>
              <a:t>Install module from </a:t>
            </a:r>
            <a:r>
              <a:rPr lang="en-US" sz="1200" dirty="0" err="1"/>
              <a:t>npm</a:t>
            </a:r>
            <a:r>
              <a:rPr lang="en-US" sz="1200" dirty="0"/>
              <a:t> registry</a:t>
            </a:r>
          </a:p>
          <a:p>
            <a:pPr marL="349415" indent="-349415">
              <a:buFont typeface="Arial" pitchFamily="34" charset="0"/>
              <a:buChar char="•"/>
            </a:pPr>
            <a:r>
              <a:rPr lang="en-US" sz="1200" dirty="0"/>
              <a:t>Install module from Autodesk private </a:t>
            </a:r>
            <a:r>
              <a:rPr lang="en-US" sz="1200" dirty="0" err="1"/>
              <a:t>git</a:t>
            </a:r>
            <a:r>
              <a:rPr lang="en-US" sz="1200" dirty="0"/>
              <a:t> repository</a:t>
            </a:r>
          </a:p>
          <a:p>
            <a:endParaRPr lang="en-US" sz="1200" dirty="0"/>
          </a:p>
          <a:p>
            <a:r>
              <a:rPr lang="en-US" sz="1200" dirty="0"/>
              <a:t>Publish</a:t>
            </a:r>
          </a:p>
          <a:p>
            <a:pPr marL="349415" indent="-349415">
              <a:buFont typeface="Arial" pitchFamily="34" charset="0"/>
              <a:buChar char="•"/>
            </a:pPr>
            <a:r>
              <a:rPr lang="en-US" sz="1200" dirty="0" err="1"/>
              <a:t>Gitolite</a:t>
            </a:r>
            <a:endParaRPr lang="en-US" sz="1200" dirty="0"/>
          </a:p>
          <a:p>
            <a:pPr marL="349415" indent="-349415">
              <a:buFont typeface="Arial" pitchFamily="34" charset="0"/>
              <a:buChar char="•"/>
            </a:pPr>
            <a:r>
              <a:rPr lang="en-US" sz="1200" dirty="0"/>
              <a:t>Node.js Modules</a:t>
            </a:r>
          </a:p>
          <a:p>
            <a:pPr marL="349415" indent="-349415">
              <a:buFont typeface="Arial" pitchFamily="34" charset="0"/>
              <a:buChar char="•"/>
            </a:pPr>
            <a:r>
              <a:rPr lang="en-US" sz="1200" dirty="0"/>
              <a:t>Decoupling from </a:t>
            </a:r>
            <a:r>
              <a:rPr lang="en-US" sz="1200" dirty="0" err="1"/>
              <a:t>npm</a:t>
            </a:r>
            <a:r>
              <a:rPr lang="en-US" sz="1200" dirty="0"/>
              <a:t> registry and </a:t>
            </a:r>
            <a:r>
              <a:rPr lang="en-US" sz="1200" dirty="0" err="1"/>
              <a:t>git</a:t>
            </a:r>
            <a:endParaRPr lang="en-US" sz="1200" dirty="0"/>
          </a:p>
          <a:p>
            <a:pPr marL="349415" indent="-349415">
              <a:buFont typeface="Arial" pitchFamily="34" charset="0"/>
              <a:buChar char="•"/>
            </a:pPr>
            <a:endParaRPr lang="en-US" sz="1200" dirty="0"/>
          </a:p>
          <a:p>
            <a:r>
              <a:rPr lang="en-US" sz="1200" dirty="0"/>
              <a:t>Deploy</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968869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rgbClr val="0696D7"/>
                </a:solidFill>
                <a:latin typeface="Arial"/>
                <a:cs typeface="Aria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latin typeface="Arial"/>
                <a:cs typeface="Aria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latin typeface="Arial"/>
                <a:cs typeface="Arial"/>
              </a:defRPr>
            </a:lvl1pPr>
          </a:lstStyle>
          <a:p>
            <a:pPr lvl="0"/>
            <a:r>
              <a:rPr lang="en-US" dirty="0" smtClean="0"/>
              <a:t>Presenter Title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5" y="2780856"/>
            <a:ext cx="4792723" cy="228600"/>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9" y="2871264"/>
            <a:ext cx="16255999" cy="3162300"/>
          </a:xfrm>
          <a:prstGeom prst="rect">
            <a:avLst/>
          </a:prstGeom>
          <a:gradFill flip="none" rotWithShape="1">
            <a:gsLst>
              <a:gs pos="7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solidFill>
                  <a:srgbClr val="0696D7"/>
                </a:solidFill>
                <a:latin typeface="Arial"/>
                <a:cs typeface="Arial"/>
              </a:defRPr>
            </a:lvl1pPr>
          </a:lstStyle>
          <a:p>
            <a:r>
              <a:rPr lang="en-US" dirty="0" smtClean="0"/>
              <a:t>Section/chapter title slide</a:t>
            </a:r>
            <a:endParaRPr lang="en-US" dirty="0"/>
          </a:p>
        </p:txBody>
      </p:sp>
      <p:sp>
        <p:nvSpPr>
          <p:cNvPr id="6" name="Text Placeholder 9"/>
          <p:cNvSpPr>
            <a:spLocks noGrp="1"/>
          </p:cNvSpPr>
          <p:nvPr>
            <p:ph type="body" sz="quarter" idx="11"/>
          </p:nvPr>
        </p:nvSpPr>
        <p:spPr>
          <a:xfrm>
            <a:off x="131709" y="8011208"/>
            <a:ext cx="15955485" cy="464783"/>
          </a:xfrm>
          <a:prstGeom prst="rect">
            <a:avLst/>
          </a:prstGeom>
        </p:spPr>
        <p:txBody>
          <a:bodyPr vert="horz" lIns="0" tIns="0" rIns="0" bIns="0" anchor="b" anchorCtr="0"/>
          <a:lstStyle>
            <a:lvl1pPr marL="0" indent="0">
              <a:buNone/>
              <a:defRPr lang="en-US" sz="1100" smtClean="0">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0696D7"/>
                </a:solidFill>
                <a:latin typeface="Arial"/>
                <a:cs typeface="Arial"/>
              </a:defRPr>
            </a:lvl1pPr>
          </a:lstStyle>
          <a:p>
            <a:pPr lvl="0"/>
            <a:r>
              <a:rPr lang="en-US" dirty="0" smtClean="0"/>
              <a:t>Keyword</a:t>
            </a:r>
          </a:p>
        </p:txBody>
      </p:sp>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9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7.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6"/>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77800" y="8786813"/>
            <a:ext cx="3414459" cy="15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4576256" y="8746599"/>
            <a:ext cx="1536195" cy="256032"/>
          </a:xfrm>
          <a:prstGeom prst="rect">
            <a:avLst/>
          </a:prstGeom>
        </p:spPr>
      </p:pic>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userDrawn="1"/>
        </p:nvSpPr>
        <p:spPr>
          <a:xfrm>
            <a:off x="194394" y="8063860"/>
            <a:ext cx="15866819" cy="937312"/>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defRPr/>
            </a:pPr>
            <a:r>
              <a:rPr lang="en-US" dirty="0" smtClean="0">
                <a:latin typeface="Arial"/>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dirty="0" smtClean="0">
                <a:solidFill>
                  <a:schemeClr val="tx1">
                    <a:lumMod val="65000"/>
                    <a:lumOff val="35000"/>
                  </a:schemeClr>
                </a:solidFill>
                <a:latin typeface="Arial"/>
                <a:cs typeface="Arial"/>
              </a:rPr>
              <a:t>© 2014 Autodesk, Inc. All rights reserved.</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02000" y="3525026"/>
            <a:ext cx="9610344" cy="1643874"/>
          </a:xfrm>
          <a:prstGeom prst="rect">
            <a:avLst/>
          </a:prstGeom>
        </p:spPr>
      </p:pic>
    </p:spTree>
    <p:extLst>
      <p:ext uri="{BB962C8B-B14F-4D97-AF65-F5344CB8AC3E}">
        <p14:creationId xmlns:p14="http://schemas.microsoft.com/office/powerpoint/2010/main" val="2150500585"/>
      </p:ext>
    </p:extLst>
  </p:cSld>
  <p:clrMap bg1="lt1" tx1="dk1" bg2="lt2" tx2="dk2" accent1="accent1" accent2="accent2" accent3="accent3" accent4="accent4" accent5="accent5" accent6="accent6" hlink="hlink" folHlink="folHlink"/>
  <p:sldLayoutIdLst>
    <p:sldLayoutId id="2147483668"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0.emf"/><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emf"/><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3.emf"/><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5.emf"/><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1.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7.emf"/><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6.em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Supersize Node.js –</a:t>
            </a:r>
          </a:p>
          <a:p>
            <a:r>
              <a:rPr lang="en-US" dirty="0" smtClean="0"/>
              <a:t>M&amp;E Cloud Service Journey</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351200" y="5165620"/>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351195" y="5670378"/>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smtClean="0"/>
              <a:t>Sr. Engineer – M&amp;E Cloud Services</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Provisioning</a:t>
            </a:r>
            <a:endParaRPr lang="en-US" dirty="0"/>
          </a:p>
        </p:txBody>
      </p:sp>
      <p:pic>
        <p:nvPicPr>
          <p:cNvPr id="11" name="Picture 4" descr="C:\github\guillaume-brossard-adsk\tech-summit\2014\supersize-nodejs\deplo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990"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784104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JSON file</a:t>
            </a:r>
          </a:p>
          <a:p>
            <a:endParaRPr lang="en-US" dirty="0"/>
          </a:p>
          <a:p>
            <a:r>
              <a:rPr lang="en-US" dirty="0" smtClean="0"/>
              <a:t>Template generation</a:t>
            </a:r>
          </a:p>
          <a:p>
            <a:endParaRPr lang="en-US" dirty="0"/>
          </a:p>
          <a:p>
            <a:r>
              <a:rPr lang="en-US" dirty="0" smtClean="0"/>
              <a:t>Create and </a:t>
            </a:r>
            <a:r>
              <a:rPr lang="en-US" dirty="0"/>
              <a:t>d</a:t>
            </a:r>
            <a:r>
              <a:rPr lang="en-US" dirty="0" smtClean="0"/>
              <a:t>elete stack</a:t>
            </a:r>
          </a:p>
          <a:p>
            <a:endParaRPr lang="en-US" dirty="0"/>
          </a:p>
          <a:p>
            <a:r>
              <a:rPr lang="en-US" dirty="0" smtClean="0"/>
              <a:t>Update existing stack</a:t>
            </a:r>
            <a:endParaRPr lang="en-US" dirty="0"/>
          </a:p>
        </p:txBody>
      </p:sp>
      <p:sp>
        <p:nvSpPr>
          <p:cNvPr id="3" name="Title 2"/>
          <p:cNvSpPr>
            <a:spLocks noGrp="1"/>
          </p:cNvSpPr>
          <p:nvPr>
            <p:ph type="title"/>
          </p:nvPr>
        </p:nvSpPr>
        <p:spPr/>
        <p:txBody>
          <a:bodyPr/>
          <a:lstStyle/>
          <a:p>
            <a:r>
              <a:rPr lang="en-US" dirty="0"/>
              <a:t>Cloud Formation</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010430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Roles and Chef</a:t>
            </a:r>
          </a:p>
          <a:p>
            <a:endParaRPr lang="en-US" dirty="0"/>
          </a:p>
          <a:p>
            <a:r>
              <a:rPr lang="en-US" dirty="0" smtClean="0"/>
              <a:t>Upstart</a:t>
            </a:r>
          </a:p>
          <a:p>
            <a:endParaRPr lang="en-US" dirty="0"/>
          </a:p>
          <a:p>
            <a:r>
              <a:rPr lang="en-US" dirty="0" smtClean="0"/>
              <a:t>Vagrant</a:t>
            </a:r>
            <a:endParaRPr lang="en-US" dirty="0"/>
          </a:p>
        </p:txBody>
      </p:sp>
      <p:sp>
        <p:nvSpPr>
          <p:cNvPr id="3" name="Title 2"/>
          <p:cNvSpPr>
            <a:spLocks noGrp="1"/>
          </p:cNvSpPr>
          <p:nvPr>
            <p:ph type="title"/>
          </p:nvPr>
        </p:nvSpPr>
        <p:spPr/>
        <p:txBody>
          <a:bodyPr/>
          <a:lstStyle/>
          <a:p>
            <a:r>
              <a:rPr lang="en-US" dirty="0"/>
              <a:t>Provisioning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descr="C:\projects\p42git\tech-summit\2014\supersize-nodejs\logo-che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2352" y="1390729"/>
            <a:ext cx="19050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projects\p42git\tech-summit\2014\supersize-nodejs\logo_vagran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2352" y="4480508"/>
            <a:ext cx="3948451" cy="108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720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Chronology</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962" y="1657901"/>
            <a:ext cx="10579230" cy="65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790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a:t>
            </a:r>
            <a:r>
              <a:rPr lang="en-US" dirty="0" err="1" smtClean="0"/>
              <a:t>MongoDB</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7" name="Picture 2" descr="C:\github\guillaume-brossard-adsk\tech-summit\2014\supersize-nodejs\deploy-mon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3989"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35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Replica Set</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9873" y="1890185"/>
            <a:ext cx="12181821" cy="623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165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Chronology</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0337" y="1471613"/>
            <a:ext cx="9174480" cy="609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728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From Development to Production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100" name="Picture 4" descr="C:\github\guillaume-brossard-adsk\tech-summit\2014\supersize-nodejs\git-fl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327" y="1890186"/>
            <a:ext cx="8105467" cy="501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5154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Stack Family</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839" y="1890186"/>
            <a:ext cx="7453341" cy="643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6287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Sys Admin Portal</a:t>
            </a:r>
          </a:p>
          <a:p>
            <a:pPr lvl="1"/>
            <a:r>
              <a:rPr lang="en-US" dirty="0" smtClean="0"/>
              <a:t>Monitor Page</a:t>
            </a:r>
          </a:p>
          <a:p>
            <a:pPr lvl="1"/>
            <a:r>
              <a:rPr lang="en-US" dirty="0" smtClean="0"/>
              <a:t>Logs</a:t>
            </a:r>
          </a:p>
          <a:p>
            <a:pPr lvl="1"/>
            <a:r>
              <a:rPr lang="en-US" dirty="0" smtClean="0"/>
              <a:t>Tracing</a:t>
            </a:r>
            <a:endParaRPr lang="en-US" dirty="0"/>
          </a:p>
        </p:txBody>
      </p:sp>
      <p:sp>
        <p:nvSpPr>
          <p:cNvPr id="3" name="Title 2"/>
          <p:cNvSpPr>
            <a:spLocks noGrp="1"/>
          </p:cNvSpPr>
          <p:nvPr>
            <p:ph type="title"/>
          </p:nvPr>
        </p:nvSpPr>
        <p:spPr/>
        <p:txBody>
          <a:bodyPr/>
          <a:lstStyle/>
          <a:p>
            <a:r>
              <a:rPr lang="en-US" dirty="0"/>
              <a:t> Stack Monitoring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Monitor P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2891" y="1268815"/>
            <a:ext cx="5450758" cy="6743127"/>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2607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Open the Cloud to Artists and Managers</a:t>
            </a:r>
          </a:p>
          <a:p>
            <a:r>
              <a:rPr lang="en-US" dirty="0" smtClean="0"/>
              <a:t>Multi-segment team, using a Core Services stack</a:t>
            </a:r>
            <a:endParaRPr lang="en-US" dirty="0"/>
          </a:p>
        </p:txBody>
      </p:sp>
      <p:sp>
        <p:nvSpPr>
          <p:cNvPr id="3" name="Title 2"/>
          <p:cNvSpPr>
            <a:spLocks noGrp="1"/>
          </p:cNvSpPr>
          <p:nvPr>
            <p:ph type="title"/>
          </p:nvPr>
        </p:nvSpPr>
        <p:spPr/>
        <p:txBody>
          <a:bodyPr/>
          <a:lstStyle/>
          <a:p>
            <a:r>
              <a:rPr lang="en-US" dirty="0" smtClean="0"/>
              <a:t>M&amp;E Cloud Services - Context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0" y="3661478"/>
            <a:ext cx="7367588" cy="474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009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700" y="2436813"/>
            <a:ext cx="10645775" cy="427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09314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3075" name="Picture 3" descr="C:\projects\p42git\tech-summit\2014\supersize-nodejs\logs_screenshot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952" y="1495476"/>
            <a:ext cx="10115550" cy="592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102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Tracing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8" name="Picture 2" descr="C:\projects\p42git\tech-summit\2014\supersize-nodejs\tracing_screensho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989" y="2463449"/>
            <a:ext cx="148209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9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Access the stack using </a:t>
            </a:r>
            <a:r>
              <a:rPr lang="en-US" dirty="0" err="1" smtClean="0"/>
              <a:t>ssh</a:t>
            </a:r>
            <a:endParaRPr lang="en-US" dirty="0" smtClean="0"/>
          </a:p>
          <a:p>
            <a:endParaRPr lang="en-US" dirty="0"/>
          </a:p>
          <a:p>
            <a:r>
              <a:rPr lang="en-US" dirty="0" smtClean="0"/>
              <a:t>Scripts</a:t>
            </a:r>
          </a:p>
          <a:p>
            <a:pPr lvl="1"/>
            <a:r>
              <a:rPr lang="en-US" dirty="0" smtClean="0"/>
              <a:t>Tunnel to any instance</a:t>
            </a:r>
          </a:p>
          <a:p>
            <a:pPr lvl="1"/>
            <a:r>
              <a:rPr lang="en-US" dirty="0" smtClean="0"/>
              <a:t>Tunnel to </a:t>
            </a:r>
            <a:r>
              <a:rPr lang="en-US" dirty="0" err="1" smtClean="0"/>
              <a:t>MongoDB</a:t>
            </a:r>
            <a:r>
              <a:rPr lang="en-US" dirty="0" smtClean="0"/>
              <a:t> using </a:t>
            </a:r>
            <a:r>
              <a:rPr lang="en-US" dirty="0" err="1" smtClean="0"/>
              <a:t>RoboMongo</a:t>
            </a:r>
            <a:endParaRPr lang="en-US" dirty="0" smtClean="0"/>
          </a:p>
          <a:p>
            <a:pPr lvl="1"/>
            <a:r>
              <a:rPr lang="en-US" dirty="0" smtClean="0"/>
              <a:t>Node.js remote debugging</a:t>
            </a:r>
            <a:endParaRPr lang="en-US" dirty="0"/>
          </a:p>
        </p:txBody>
      </p:sp>
      <p:sp>
        <p:nvSpPr>
          <p:cNvPr id="3" name="Title 2"/>
          <p:cNvSpPr>
            <a:spLocks noGrp="1"/>
          </p:cNvSpPr>
          <p:nvPr>
            <p:ph type="title"/>
          </p:nvPr>
        </p:nvSpPr>
        <p:spPr/>
        <p:txBody>
          <a:bodyPr/>
          <a:lstStyle/>
          <a:p>
            <a:r>
              <a:rPr lang="en-US" dirty="0"/>
              <a:t>Stack Diagnostic and Debugging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903899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smtClean="0"/>
              <a:t>Deployment </a:t>
            </a:r>
            <a:r>
              <a:rPr lang="en-US" dirty="0"/>
              <a:t>from day 1</a:t>
            </a:r>
          </a:p>
          <a:p>
            <a:endParaRPr lang="en-US" dirty="0"/>
          </a:p>
          <a:p>
            <a:r>
              <a:rPr lang="en-US" dirty="0"/>
              <a:t>Investment in development/deployment tools</a:t>
            </a:r>
          </a:p>
          <a:p>
            <a:endParaRPr lang="en-US" dirty="0"/>
          </a:p>
          <a:p>
            <a:r>
              <a:rPr lang="en-US" dirty="0"/>
              <a:t>“Local” Deployment</a:t>
            </a:r>
          </a:p>
          <a:p>
            <a:endParaRPr lang="en-US" dirty="0"/>
          </a:p>
          <a:p>
            <a:r>
              <a:rPr lang="en-US"/>
              <a:t>Shared Configuration (nconf)</a:t>
            </a:r>
            <a:endParaRPr lang="en-US" dirty="0"/>
          </a:p>
          <a:p>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Good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1282910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a:t>Chef Server</a:t>
            </a:r>
          </a:p>
          <a:p>
            <a:endParaRPr lang="en-US" dirty="0"/>
          </a:p>
          <a:p>
            <a:r>
              <a:rPr lang="en-US" dirty="0"/>
              <a:t>Cloud Formation Abstraction</a:t>
            </a:r>
          </a:p>
          <a:p>
            <a:endParaRPr lang="en-US" dirty="0"/>
          </a:p>
          <a:p>
            <a:r>
              <a:rPr lang="en-US" dirty="0" err="1"/>
              <a:t>Npm</a:t>
            </a:r>
            <a:r>
              <a:rPr lang="en-US" dirty="0"/>
              <a:t> registry</a:t>
            </a:r>
          </a:p>
          <a:p>
            <a:pPr lvl="1"/>
            <a:r>
              <a:rPr lang="en-US" dirty="0"/>
              <a:t>Private</a:t>
            </a:r>
            <a:r>
              <a:rPr lang="en-US"/>
              <a:t> registry would be preferable</a:t>
            </a:r>
            <a:endParaRPr lang="en-US" dirty="0"/>
          </a:p>
          <a:p>
            <a:pPr lvl="1"/>
            <a:r>
              <a:rPr lang="en-US"/>
              <a:t>npm lazy, workspace</a:t>
            </a:r>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Bad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8703911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953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Easy deployment</a:t>
            </a:r>
          </a:p>
          <a:p>
            <a:endParaRPr lang="en-US" dirty="0" smtClean="0"/>
          </a:p>
          <a:p>
            <a:r>
              <a:rPr lang="en-US" dirty="0" smtClean="0"/>
              <a:t>Deployment as code</a:t>
            </a:r>
          </a:p>
          <a:p>
            <a:endParaRPr lang="en-US" dirty="0" smtClean="0"/>
          </a:p>
          <a:p>
            <a:r>
              <a:rPr lang="en-US" dirty="0" smtClean="0"/>
              <a:t>Small pieces to build something big</a:t>
            </a:r>
          </a:p>
          <a:p>
            <a:endParaRPr lang="en-US" dirty="0" smtClean="0"/>
          </a:p>
          <a:p>
            <a:r>
              <a:rPr lang="en-US" dirty="0" smtClean="0"/>
              <a:t>“Developer-centric” environment</a:t>
            </a:r>
          </a:p>
          <a:p>
            <a:endParaRPr lang="en-US" dirty="0" smtClean="0"/>
          </a:p>
          <a:p>
            <a:r>
              <a:rPr lang="en-US" dirty="0" smtClean="0"/>
              <a:t>Development to be deployment agnostic</a:t>
            </a:r>
            <a:endParaRPr lang="en-US" dirty="0"/>
          </a:p>
        </p:txBody>
      </p:sp>
      <p:sp>
        <p:nvSpPr>
          <p:cNvPr id="3" name="Title 2"/>
          <p:cNvSpPr>
            <a:spLocks noGrp="1"/>
          </p:cNvSpPr>
          <p:nvPr>
            <p:ph type="title"/>
          </p:nvPr>
        </p:nvSpPr>
        <p:spPr/>
        <p:txBody>
          <a:bodyPr/>
          <a:lstStyle/>
          <a:p>
            <a:r>
              <a:rPr lang="en-US" dirty="0" smtClean="0"/>
              <a:t>Deployment Goals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931871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 Oversight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677" y="3853646"/>
            <a:ext cx="6853237"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70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How Node.js Tinted the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756" y="1890186"/>
            <a:ext cx="10695689" cy="6113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6286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Amazon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5088" y="1038225"/>
            <a:ext cx="8507412" cy="706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679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Everything in source control</a:t>
            </a:r>
          </a:p>
          <a:p>
            <a:endParaRPr lang="en-US" dirty="0" smtClean="0"/>
          </a:p>
          <a:p>
            <a:r>
              <a:rPr lang="en-US" dirty="0" smtClean="0"/>
              <a:t>Sync and deploy</a:t>
            </a:r>
          </a:p>
          <a:p>
            <a:endParaRPr lang="en-US" dirty="0" smtClean="0"/>
          </a:p>
          <a:p>
            <a:r>
              <a:rPr lang="en-US" dirty="0" smtClean="0"/>
              <a:t>Use a different repository from the code</a:t>
            </a:r>
          </a:p>
          <a:p>
            <a:endParaRPr lang="en-US" dirty="0" smtClean="0"/>
          </a:p>
          <a:p>
            <a:r>
              <a:rPr lang="en-US" dirty="0" smtClean="0"/>
              <a:t>Branch and tag in deployment repository</a:t>
            </a:r>
            <a:endParaRPr lang="en-US" dirty="0"/>
          </a:p>
        </p:txBody>
      </p:sp>
      <p:sp>
        <p:nvSpPr>
          <p:cNvPr id="3" name="Title 2"/>
          <p:cNvSpPr>
            <a:spLocks noGrp="1"/>
          </p:cNvSpPr>
          <p:nvPr>
            <p:ph type="title"/>
          </p:nvPr>
        </p:nvSpPr>
        <p:spPr/>
        <p:txBody>
          <a:bodyPr/>
          <a:lstStyle/>
          <a:p>
            <a:r>
              <a:rPr lang="en-US" dirty="0"/>
              <a:t>Deployment as code</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09844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Publish</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descr="C:\github\guillaume-brossard-adsk\tech-summit\2014\supersize-nodejs\publi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8" y="1004999"/>
            <a:ext cx="8593675" cy="713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4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Publish</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3113" y="1916113"/>
            <a:ext cx="12172950" cy="531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948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Autodesk Them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4BDEA35F16FD64EAFB50D24D0B278CC" ma:contentTypeVersion="0" ma:contentTypeDescription="Create a new document." ma:contentTypeScope="" ma:versionID="0b7f5383295ef2e64e89ac2495ff3d4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3AD410-478E-4068-B103-32D60D437510}">
  <ds:schemaRefs>
    <ds:schemaRef ds:uri="http://purl.org/dc/dcmitype/"/>
    <ds:schemaRef ds:uri="http://purl.org/dc/terms/"/>
    <ds:schemaRef ds:uri="http://www.w3.org/XML/1998/namespace"/>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30A4799-DAE7-4462-A47C-BF3440F57B22}">
  <ds:schemaRefs>
    <ds:schemaRef ds:uri="http://schemas.microsoft.com/sharepoint/v3/contenttype/forms"/>
  </ds:schemaRefs>
</ds:datastoreItem>
</file>

<file path=customXml/itemProps3.xml><?xml version="1.0" encoding="utf-8"?>
<ds:datastoreItem xmlns:ds="http://schemas.openxmlformats.org/officeDocument/2006/customXml" ds:itemID="{D7CF5377-8F54-4882-874E-AEB1934708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3652</TotalTime>
  <Words>1673</Words>
  <Application>Microsoft Office PowerPoint</Application>
  <PresentationFormat>Custom</PresentationFormat>
  <Paragraphs>319</Paragraphs>
  <Slides>26</Slides>
  <Notes>26</Notes>
  <HiddenSlides>0</HiddenSlides>
  <MMClips>0</MMClip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Autodesk Theme</vt:lpstr>
      <vt:lpstr>Custom Design</vt:lpstr>
      <vt:lpstr>PowerPoint Presentation</vt:lpstr>
      <vt:lpstr>M&amp;E Cloud Services - Context</vt:lpstr>
      <vt:lpstr>Deployment Goals</vt:lpstr>
      <vt:lpstr>Architecture Oversight</vt:lpstr>
      <vt:lpstr>Architecture How Node.js Tinted the Architecture</vt:lpstr>
      <vt:lpstr>Architecture Amazon</vt:lpstr>
      <vt:lpstr>Deployment as code</vt:lpstr>
      <vt:lpstr>Publish</vt:lpstr>
      <vt:lpstr>Publish</vt:lpstr>
      <vt:lpstr>Provisioning</vt:lpstr>
      <vt:lpstr>Cloud Formation</vt:lpstr>
      <vt:lpstr>Provisioning</vt:lpstr>
      <vt:lpstr>Provisioning - Chronology</vt:lpstr>
      <vt:lpstr>Provisioning - MongoDB</vt:lpstr>
      <vt:lpstr>MongoDB – Replica Set</vt:lpstr>
      <vt:lpstr>MongoDB – Chronology</vt:lpstr>
      <vt:lpstr>From Development to Production</vt:lpstr>
      <vt:lpstr>Stack Family</vt:lpstr>
      <vt:lpstr> Stack Monitoring</vt:lpstr>
      <vt:lpstr> Logs Architecture</vt:lpstr>
      <vt:lpstr> Logs</vt:lpstr>
      <vt:lpstr>Tracing</vt:lpstr>
      <vt:lpstr>Stack Diagnostic and Debugging</vt:lpstr>
      <vt:lpstr>Lessons Learned The Good Parts</vt:lpstr>
      <vt:lpstr>Lessons Learned The Bad Parts</vt:lpstr>
      <vt:lpstr>PowerPoint Presentation</vt:lpstr>
    </vt:vector>
  </TitlesOfParts>
  <Company>Autodesk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Murtaza Bhori</dc:creator>
  <cp:keywords>Autodesk Technical Summit 2014;Template</cp:keywords>
  <cp:lastModifiedBy>Guillaume Brossard</cp:lastModifiedBy>
  <cp:revision>306</cp:revision>
  <cp:lastPrinted>2014-05-20T12:07:02Z</cp:lastPrinted>
  <dcterms:created xsi:type="dcterms:W3CDTF">2012-10-19T15:38:24Z</dcterms:created>
  <dcterms:modified xsi:type="dcterms:W3CDTF">2014-05-20T18:05:35Z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0x01010084BDEA35F16FD64EAFB50D24D0B278CC</vt:lpwstr>
  </property>
</Properties>
</file>